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</p:sldMasterIdLst>
  <p:notesMasterIdLst>
    <p:notesMasterId r:id="rId24"/>
  </p:notesMasterIdLst>
  <p:handoutMasterIdLst>
    <p:handoutMasterId r:id="rId25"/>
  </p:handoutMasterIdLst>
  <p:sldIdLst>
    <p:sldId id="256" r:id="rId3"/>
    <p:sldId id="327" r:id="rId4"/>
    <p:sldId id="371" r:id="rId5"/>
    <p:sldId id="335" r:id="rId6"/>
    <p:sldId id="347" r:id="rId7"/>
    <p:sldId id="364" r:id="rId8"/>
    <p:sldId id="348" r:id="rId9"/>
    <p:sldId id="365" r:id="rId10"/>
    <p:sldId id="366" r:id="rId11"/>
    <p:sldId id="367" r:id="rId12"/>
    <p:sldId id="338" r:id="rId13"/>
    <p:sldId id="337" r:id="rId14"/>
    <p:sldId id="359" r:id="rId15"/>
    <p:sldId id="356" r:id="rId16"/>
    <p:sldId id="360" r:id="rId17"/>
    <p:sldId id="345" r:id="rId18"/>
    <p:sldId id="368" r:id="rId19"/>
    <p:sldId id="346" r:id="rId20"/>
    <p:sldId id="339" r:id="rId21"/>
    <p:sldId id="362" r:id="rId22"/>
    <p:sldId id="334" r:id="rId23"/>
  </p:sldIdLst>
  <p:sldSz cx="9906000" cy="6858000" type="A4"/>
  <p:notesSz cx="7086600" cy="10221913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1pPr>
    <a:lvl2pPr marL="4572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2pPr>
    <a:lvl3pPr marL="9144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3pPr>
    <a:lvl4pPr marL="13716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4pPr>
    <a:lvl5pPr marL="18288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0">
          <p15:clr>
            <a:srgbClr val="A4A3A4"/>
          </p15:clr>
        </p15:guide>
        <p15:guide id="2" pos="22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0" autoAdjust="0"/>
    <p:restoredTop sz="86509" autoAdjust="0"/>
  </p:normalViewPr>
  <p:slideViewPr>
    <p:cSldViewPr>
      <p:cViewPr varScale="1">
        <p:scale>
          <a:sx n="72" d="100"/>
          <a:sy n="72" d="100"/>
        </p:scale>
        <p:origin x="864" y="208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3220"/>
        <p:guide pos="223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t" anchorCtr="0" compatLnSpc="1">
            <a:prstTxWarp prst="textNoShape">
              <a:avLst/>
            </a:prstTxWarp>
          </a:bodyPr>
          <a:lstStyle>
            <a:lvl1pPr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14788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t" anchorCtr="0" compatLnSpc="1">
            <a:prstTxWarp prst="textNoShape">
              <a:avLst/>
            </a:prstTxWarp>
          </a:bodyPr>
          <a:lstStyle>
            <a:lvl1pPr algn="r"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0915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b" anchorCtr="0" compatLnSpc="1">
            <a:prstTxWarp prst="textNoShape">
              <a:avLst/>
            </a:prstTxWarp>
          </a:bodyPr>
          <a:lstStyle>
            <a:lvl1pPr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14788" y="970915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b" anchorCtr="0" compatLnSpc="1">
            <a:prstTxWarp prst="textNoShape">
              <a:avLst/>
            </a:prstTxWarp>
          </a:bodyPr>
          <a:lstStyle>
            <a:lvl1pPr algn="r"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9CBFC2FC-AB15-4A86-A090-42EA9D9D81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5174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1"/>
          <p:cNvSpPr>
            <a:spLocks noChangeArrowheads="1"/>
          </p:cNvSpPr>
          <p:nvPr/>
        </p:nvSpPr>
        <p:spPr bwMode="auto">
          <a:xfrm>
            <a:off x="0" y="0"/>
            <a:ext cx="7086600" cy="102219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06863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>
            <a:lvl1pPr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014788" y="0"/>
            <a:ext cx="3068637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>
            <a:lvl1pPr algn="r"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173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776288" y="766763"/>
            <a:ext cx="5532437" cy="383063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708025" y="4856163"/>
            <a:ext cx="5668963" cy="459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0" y="9709150"/>
            <a:ext cx="306863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b" anchorCtr="0" compatLnSpc="1">
            <a:prstTxWarp prst="textNoShape">
              <a:avLst/>
            </a:prstTxWarp>
          </a:bodyPr>
          <a:lstStyle>
            <a:lvl1pPr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4014788" y="9709150"/>
            <a:ext cx="3068637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b" anchorCtr="0" compatLnSpc="1">
            <a:prstTxWarp prst="textNoShape">
              <a:avLst/>
            </a:prstTxWarp>
          </a:bodyPr>
          <a:lstStyle>
            <a:lvl1pPr algn="r"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705325CD-D4D1-46AB-A07B-76CAD4A1525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83296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fld id="{4B24E597-641E-4831-92E7-FE32F3EB8DD0}" type="slidenum">
              <a:rPr lang="en-GB">
                <a:solidFill>
                  <a:srgbClr val="000000"/>
                </a:solidFill>
                <a:latin typeface="Times New Roman" pitchFamily="18" charset="0"/>
              </a:rPr>
              <a:pPr/>
              <a:t>1</a:t>
            </a:fld>
            <a:endParaRPr lang="en-GB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19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4700" y="766763"/>
            <a:ext cx="5537200" cy="383381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08025" y="4856163"/>
            <a:ext cx="5670550" cy="4598987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8902" tIns="49451" rIns="98902" bIns="49451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6288" y="766763"/>
            <a:ext cx="5532437" cy="38306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5262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6288" y="766763"/>
            <a:ext cx="5532437" cy="38306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5891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  <a:defRPr/>
            </a:pPr>
            <a: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However, it is worth mentioning that there are merely commonly adhered to conventions and even Python itself does not always comply with these conventions. Thus if you define a variable name that does not conform to the convention Python will not complain.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8667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6288" y="766763"/>
            <a:ext cx="5532437" cy="38306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2982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6288" y="766763"/>
            <a:ext cx="5532437" cy="38306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37137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6288" y="766763"/>
            <a:ext cx="5532437" cy="38306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30118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53215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5093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27/04/23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Variables and Values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DAA5FB-1A88-4438-BFBB-9BBB90E5310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98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27/04/23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Variables and Values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15734D-DD4C-4AFE-A48C-C042F044E4B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1612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7814"/>
            <a:ext cx="2227131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7814"/>
            <a:ext cx="65214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27/04/23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Variables and Values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8A648-AA13-472B-B8F8-A061FAD948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5770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27/04/23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Variables and Values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331D7C-3F02-481D-A2CB-CE756043E4B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297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27/04/23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Variables and Values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C999C5-CA01-4C37-9A77-0BC9D4DCC8E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77304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27/04/23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Variables and Values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EECA9A-3BFE-4494-AE79-033AB3181B4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8933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4964"/>
            <a:ext cx="4373431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3831" y="1604964"/>
            <a:ext cx="437515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27/04/23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Variables and Values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055E91-4FFC-497B-9460-CB8D1F1E6E6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57262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27/04/23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Variables and Values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E5E714-687B-490B-BC5F-848B0211A5D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94620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27/04/23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Variables and Values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BA0F8F-584F-4FE6-8B99-D18FEFDE602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5653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27/04/23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Variables and Values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DBC1AD-34F6-412E-A983-7210815D512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9051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27/04/23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Variables and Values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EBC6ED-34ED-4D17-86C5-68EFDB043C1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268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27/04/23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Variables and Values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317CFC-9530-4DD8-A082-6933CE16E3A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31564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27/04/23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Variables and Values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B58291-C605-4591-98C4-EA212E38231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5962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27/04/23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Variables and Values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F961CE-61F8-4BC5-8BB3-B0A0F0B4CAB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61860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685800"/>
            <a:ext cx="2227131" cy="54435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85800"/>
            <a:ext cx="6521450" cy="54435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27/04/23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Variables and Values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A37626-AC2C-4FBA-AD1A-B46461F8D70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91562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685801"/>
            <a:ext cx="8418381" cy="21256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27/04/23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Variables and Values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D173BD-EAA9-43F3-A181-9BB25AB1E92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183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27/04/23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Variables and Values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8FDBB7-AE6C-44A4-9354-E420422B6D9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2530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73431" cy="4529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3831" y="1600200"/>
            <a:ext cx="4375150" cy="4529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27/04/23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Variables and Values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91112-9BC8-4B82-B6DA-AD3952AEF20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265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27/04/23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Variables and Values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22EFEF-B460-41E1-B380-21E0D72C125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086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27/04/23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Variables and Values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55FF55-9A51-49BC-91F0-BC8E688F182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64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27/04/23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Variables and Values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7ADF69-52E3-48D5-99E7-63105AE4C1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8946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27/04/23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Variables and Values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4FB47-FC34-470D-975D-818673632D6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8248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27/04/23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Variables and Values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B56B33-355B-4F00-98F1-AAA0DA53B9B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50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7814"/>
            <a:ext cx="8913681" cy="113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0"/>
            <a:ext cx="8913681" cy="452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28229" y="6524626"/>
            <a:ext cx="230968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27/04/23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393149" y="6524626"/>
            <a:ext cx="313518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Variables and Values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137136" y="6524626"/>
            <a:ext cx="2309681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D170E260-D032-4AF5-A4B0-E2382247C27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1031" name="Rectangle 6"/>
          <p:cNvSpPr>
            <a:spLocks noChangeArrowheads="1"/>
          </p:cNvSpPr>
          <p:nvPr/>
        </p:nvSpPr>
        <p:spPr bwMode="auto">
          <a:xfrm>
            <a:off x="0" y="0"/>
            <a:ext cx="247650" cy="2286000"/>
          </a:xfrm>
          <a:prstGeom prst="rect">
            <a:avLst/>
          </a:prstGeom>
          <a:solidFill>
            <a:srgbClr val="000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2" name="Line 7"/>
          <p:cNvSpPr>
            <a:spLocks noChangeShapeType="1"/>
          </p:cNvSpPr>
          <p:nvPr/>
        </p:nvSpPr>
        <p:spPr bwMode="auto">
          <a:xfrm>
            <a:off x="495300" y="1447800"/>
            <a:ext cx="8750300" cy="1588"/>
          </a:xfrm>
          <a:prstGeom prst="line">
            <a:avLst/>
          </a:prstGeom>
          <a:noFill/>
          <a:ln w="19080">
            <a:solidFill>
              <a:srgbClr val="000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33" name="Rectangle 8"/>
          <p:cNvSpPr>
            <a:spLocks noChangeArrowheads="1"/>
          </p:cNvSpPr>
          <p:nvPr/>
        </p:nvSpPr>
        <p:spPr bwMode="auto">
          <a:xfrm>
            <a:off x="0" y="2286000"/>
            <a:ext cx="247650" cy="2286000"/>
          </a:xfrm>
          <a:prstGeom prst="rect">
            <a:avLst/>
          </a:prstGeom>
          <a:solidFill>
            <a:srgbClr val="3366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" name="Rectangle 9"/>
          <p:cNvSpPr>
            <a:spLocks noChangeArrowheads="1"/>
          </p:cNvSpPr>
          <p:nvPr/>
        </p:nvSpPr>
        <p:spPr bwMode="auto">
          <a:xfrm>
            <a:off x="0" y="4572000"/>
            <a:ext cx="247650" cy="228600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5pPr>
      <a:lvl6pPr marL="4572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6pPr>
      <a:lvl7pPr marL="9144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7pPr>
      <a:lvl8pPr marL="13716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8pPr>
      <a:lvl9pPr marL="18288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9pPr>
    </p:titleStyle>
    <p:bodyStyle>
      <a:lvl1pPr marL="341313" indent="-341313" algn="l" defTabSz="449263" rtl="0" eaLnBrk="0" fontAlgn="base" hangingPunct="0">
        <a:lnSpc>
          <a:spcPct val="125000"/>
        </a:lnSpc>
        <a:spcBef>
          <a:spcPts val="7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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9263" rtl="0" eaLnBrk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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115000"/>
        </a:lnSpc>
        <a:spcBef>
          <a:spcPts val="500"/>
        </a:spcBef>
        <a:spcAft>
          <a:spcPct val="0"/>
        </a:spcAft>
        <a:buClr>
          <a:srgbClr val="00CCFF"/>
        </a:buClr>
        <a:buSzPct val="65000"/>
        <a:buFont typeface="Wingdings" pitchFamily="2" charset="2"/>
        <a:buChar char="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10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42950" y="685801"/>
            <a:ext cx="8418381" cy="212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2" name="Rectangle 2"/>
          <p:cNvSpPr>
            <a:spLocks noGrp="1" noChangeArrowheads="1"/>
          </p:cNvSpPr>
          <p:nvPr>
            <p:ph type="dt"/>
          </p:nvPr>
        </p:nvSpPr>
        <p:spPr bwMode="auto">
          <a:xfrm>
            <a:off x="495300" y="6248401"/>
            <a:ext cx="23096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>
              <a:buFont typeface="Verdana" pitchFamily="34" charset="0"/>
              <a:buNone/>
              <a:tabLst>
                <a:tab pos="723900" algn="l"/>
                <a:tab pos="14478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27/04/23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3384550" y="6248401"/>
            <a:ext cx="31351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>
              <a:buFont typeface="Verdana" pitchFamily="34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Variables and Values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099300" y="6248401"/>
            <a:ext cx="23096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>
              <a:buFont typeface="Verdana" pitchFamily="34" charset="0"/>
              <a:buNone/>
              <a:tabLst>
                <a:tab pos="723900" algn="l"/>
                <a:tab pos="14478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EBBAEC79-F64B-4999-8F10-F75F3E166CD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graphicFrame>
        <p:nvGraphicFramePr>
          <p:cNvPr id="2054" name="Object 5"/>
          <p:cNvGraphicFramePr>
            <a:graphicFrameLocks noChangeAspect="1"/>
          </p:cNvGraphicFramePr>
          <p:nvPr/>
        </p:nvGraphicFramePr>
        <p:xfrm>
          <a:off x="271728" y="2924176"/>
          <a:ext cx="9283435" cy="195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r:id="rId15" imgW="7591552" imgH="391770" progId="">
                  <p:embed/>
                </p:oleObj>
              </mc:Choice>
              <mc:Fallback>
                <p:oleObj r:id="rId15" imgW="7591552" imgH="39177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728" y="2924176"/>
                        <a:ext cx="9283435" cy="195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5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4964"/>
            <a:ext cx="8913681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5pPr>
      <a:lvl6pPr marL="4572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6pPr>
      <a:lvl7pPr marL="9144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7pPr>
      <a:lvl8pPr marL="13716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8pPr>
      <a:lvl9pPr marL="18288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9pPr>
    </p:titleStyle>
    <p:bodyStyle>
      <a:lvl1pPr marL="341313" indent="-341313" algn="l" defTabSz="449263" rtl="0" eaLnBrk="0" fontAlgn="base" hangingPunct="0">
        <a:lnSpc>
          <a:spcPct val="125000"/>
        </a:lnSpc>
        <a:spcBef>
          <a:spcPts val="7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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9263" rtl="0" eaLnBrk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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115000"/>
        </a:lnSpc>
        <a:spcBef>
          <a:spcPts val="500"/>
        </a:spcBef>
        <a:spcAft>
          <a:spcPct val="0"/>
        </a:spcAft>
        <a:buClr>
          <a:srgbClr val="00CCFF"/>
        </a:buClr>
        <a:buSzPct val="65000"/>
        <a:buFont typeface="Wingdings" pitchFamily="2" charset="2"/>
        <a:buChar char="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10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.tiff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DB317A-B09E-4609-B950-7F75FB78108D}" type="slidenum">
              <a:rPr lang="en-GB"/>
              <a:pPr>
                <a:defRPr/>
              </a:pPr>
              <a:t>1</a:t>
            </a:fld>
            <a:endParaRPr lang="en-GB"/>
          </a:p>
        </p:txBody>
      </p:sp>
      <p:sp>
        <p:nvSpPr>
          <p:cNvPr id="3075" name="Rectangle 1"/>
          <p:cNvSpPr>
            <a:spLocks noGrp="1" noChangeArrowheads="1"/>
          </p:cNvSpPr>
          <p:nvPr>
            <p:ph type="title"/>
          </p:nvPr>
        </p:nvSpPr>
        <p:spPr>
          <a:xfrm>
            <a:off x="704851" y="692150"/>
            <a:ext cx="8424863" cy="2127250"/>
          </a:xfrm>
        </p:spPr>
        <p:txBody>
          <a:bodyPr/>
          <a:lstStyle/>
          <a:p>
            <a:pPr algn="ctr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/>
              <a:t>Variables </a:t>
            </a:r>
            <a:r>
              <a:rPr lang="en-GB"/>
              <a:t>and Values</a:t>
            </a:r>
            <a:endParaRPr lang="en-GB" dirty="0"/>
          </a:p>
        </p:txBody>
      </p:sp>
      <p:sp>
        <p:nvSpPr>
          <p:cNvPr id="3076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1752600" y="3587750"/>
            <a:ext cx="6400800" cy="1892299"/>
          </a:xfrm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marL="0" indent="0" algn="ctr" eaLnBrk="1" hangingPunct="1">
              <a:spcBef>
                <a:spcPts val="75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/>
              <a:t>Framework Training</a:t>
            </a:r>
          </a:p>
          <a:p>
            <a:pPr marL="0" indent="0" algn="ctr" eaLnBrk="1" hangingPunct="1">
              <a:spcBef>
                <a:spcPts val="75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3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C3297B-A3AD-894C-ABA5-CC60C83D6BF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27/04/23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131CDB-74C2-064B-9CA1-3895C1ECE9B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Variables and Values</a:t>
            </a:r>
          </a:p>
        </p:txBody>
      </p:sp>
      <p:pic>
        <p:nvPicPr>
          <p:cNvPr id="3074" name="Picture 2" descr="cern from cern.ch">
            <a:extLst>
              <a:ext uri="{FF2B5EF4-FFF2-40B4-BE49-F238E27FC236}">
                <a16:creationId xmlns:a16="http://schemas.microsoft.com/office/drawing/2014/main" id="{0BC253FD-BEFD-E1A7-6871-77F3BD4FA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940" y="4386036"/>
            <a:ext cx="1168400" cy="11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E88C669-5A88-0023-6831-7BAE72032D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17" y="4332343"/>
            <a:ext cx="2046514" cy="11477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2B4F45-0B7C-2044-8F8A-0C21DC1BBF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8491" y="4536720"/>
            <a:ext cx="1287297" cy="86703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7DB27-57F8-7E44-9F74-E4F883241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625C1-2FC8-5D44-AB42-0CF61F877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What happens when you reuse a variable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62D8BE-AC6C-3F4D-B9A2-D69AB5B220B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27/04/23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343A8B-FD25-DD4E-BB0D-85E3BB306D7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Variables and Values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12F1DB-58EF-7E4C-9760-78B961A5FC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106E548-6576-404F-87E9-4BA146A99EE8}"/>
              </a:ext>
            </a:extLst>
          </p:cNvPr>
          <p:cNvCxnSpPr>
            <a:cxnSpLocks/>
          </p:cNvCxnSpPr>
          <p:nvPr/>
        </p:nvCxnSpPr>
        <p:spPr>
          <a:xfrm>
            <a:off x="4639326" y="2710600"/>
            <a:ext cx="26497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BBC04F6-4B1D-9C4A-BD25-DAA8CB8074AE}"/>
              </a:ext>
            </a:extLst>
          </p:cNvPr>
          <p:cNvCxnSpPr>
            <a:cxnSpLocks/>
          </p:cNvCxnSpPr>
          <p:nvPr/>
        </p:nvCxnSpPr>
        <p:spPr>
          <a:xfrm>
            <a:off x="4639326" y="3017379"/>
            <a:ext cx="26497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BAD722B-DDC5-694E-BDDF-00B9A0EA0970}"/>
              </a:ext>
            </a:extLst>
          </p:cNvPr>
          <p:cNvCxnSpPr>
            <a:cxnSpLocks/>
          </p:cNvCxnSpPr>
          <p:nvPr/>
        </p:nvCxnSpPr>
        <p:spPr>
          <a:xfrm>
            <a:off x="4639326" y="3312284"/>
            <a:ext cx="26497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3DDC74-1AC8-9F46-BF34-BFDE425EFD52}"/>
              </a:ext>
            </a:extLst>
          </p:cNvPr>
          <p:cNvCxnSpPr>
            <a:cxnSpLocks/>
          </p:cNvCxnSpPr>
          <p:nvPr/>
        </p:nvCxnSpPr>
        <p:spPr>
          <a:xfrm>
            <a:off x="4639326" y="3613126"/>
            <a:ext cx="26497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B38B0D9-F43E-274B-BA8A-40D1433CF3DD}"/>
              </a:ext>
            </a:extLst>
          </p:cNvPr>
          <p:cNvCxnSpPr>
            <a:cxnSpLocks/>
          </p:cNvCxnSpPr>
          <p:nvPr/>
        </p:nvCxnSpPr>
        <p:spPr>
          <a:xfrm>
            <a:off x="4639326" y="3906277"/>
            <a:ext cx="2649711" cy="2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941B1C-1F88-0F41-8FBE-7976443D5AE0}"/>
              </a:ext>
            </a:extLst>
          </p:cNvPr>
          <p:cNvCxnSpPr>
            <a:cxnSpLocks/>
          </p:cNvCxnSpPr>
          <p:nvPr/>
        </p:nvCxnSpPr>
        <p:spPr>
          <a:xfrm>
            <a:off x="4639326" y="4214802"/>
            <a:ext cx="2649711" cy="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9836AA0-B691-6D4F-84A2-328587E5DA49}"/>
              </a:ext>
            </a:extLst>
          </p:cNvPr>
          <p:cNvCxnSpPr>
            <a:cxnSpLocks/>
          </p:cNvCxnSpPr>
          <p:nvPr/>
        </p:nvCxnSpPr>
        <p:spPr>
          <a:xfrm>
            <a:off x="4639326" y="4515652"/>
            <a:ext cx="26497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C86E420-3404-2442-A13F-768175826B00}"/>
              </a:ext>
            </a:extLst>
          </p:cNvPr>
          <p:cNvCxnSpPr>
            <a:cxnSpLocks/>
          </p:cNvCxnSpPr>
          <p:nvPr/>
        </p:nvCxnSpPr>
        <p:spPr>
          <a:xfrm>
            <a:off x="4639326" y="4816494"/>
            <a:ext cx="26497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2811ED-A450-8140-8308-27687502D1B2}"/>
              </a:ext>
            </a:extLst>
          </p:cNvPr>
          <p:cNvCxnSpPr>
            <a:cxnSpLocks/>
          </p:cNvCxnSpPr>
          <p:nvPr/>
        </p:nvCxnSpPr>
        <p:spPr>
          <a:xfrm>
            <a:off x="4639326" y="5117336"/>
            <a:ext cx="26497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9D06957-C654-354F-AEFD-906EDD278B3A}"/>
              </a:ext>
            </a:extLst>
          </p:cNvPr>
          <p:cNvCxnSpPr>
            <a:cxnSpLocks/>
          </p:cNvCxnSpPr>
          <p:nvPr/>
        </p:nvCxnSpPr>
        <p:spPr>
          <a:xfrm>
            <a:off x="5469239" y="2348880"/>
            <a:ext cx="0" cy="31192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C810B5-C217-AE4B-85A2-A5902FA724DC}"/>
              </a:ext>
            </a:extLst>
          </p:cNvPr>
          <p:cNvCxnSpPr>
            <a:cxnSpLocks/>
          </p:cNvCxnSpPr>
          <p:nvPr/>
        </p:nvCxnSpPr>
        <p:spPr>
          <a:xfrm>
            <a:off x="6825208" y="2348880"/>
            <a:ext cx="0" cy="31192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B4619F1-157C-4B4A-9BD1-537C52FCD25B}"/>
              </a:ext>
            </a:extLst>
          </p:cNvPr>
          <p:cNvSpPr/>
          <p:nvPr/>
        </p:nvSpPr>
        <p:spPr>
          <a:xfrm>
            <a:off x="5616774" y="3952840"/>
            <a:ext cx="1136426" cy="217685"/>
          </a:xfrm>
          <a:prstGeom prst="roundRect">
            <a:avLst/>
          </a:prstGeom>
          <a:solidFill>
            <a:srgbClr val="C8C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'John'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B2FD3DA-C19F-7049-9E46-0903F392779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4180474" y="4312524"/>
            <a:ext cx="1436300" cy="360891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50C7010-BFCF-7B4B-BD68-8987481A6048}"/>
              </a:ext>
            </a:extLst>
          </p:cNvPr>
          <p:cNvSpPr/>
          <p:nvPr/>
        </p:nvSpPr>
        <p:spPr>
          <a:xfrm>
            <a:off x="5616774" y="4564572"/>
            <a:ext cx="1136426" cy="217685"/>
          </a:xfrm>
          <a:prstGeom prst="roundRect">
            <a:avLst/>
          </a:prstGeom>
          <a:solidFill>
            <a:srgbClr val="C8C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'Denise'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E1DA395-EB76-F647-961F-0870DA34C2C8}"/>
              </a:ext>
            </a:extLst>
          </p:cNvPr>
          <p:cNvSpPr/>
          <p:nvPr/>
        </p:nvSpPr>
        <p:spPr>
          <a:xfrm>
            <a:off x="1280597" y="4005068"/>
            <a:ext cx="2899878" cy="559504"/>
          </a:xfrm>
          <a:prstGeom prst="ellipse">
            <a:avLst/>
          </a:prstGeom>
          <a:solidFill>
            <a:srgbClr val="BEFF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user_name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F8E5710-484F-4646-AD6E-FE093FA89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3360" y="464921"/>
            <a:ext cx="948216" cy="90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841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Variable Naming Conventions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All lowercase</a:t>
            </a:r>
          </a:p>
          <a:p>
            <a:pPr lvl="2"/>
            <a:endParaRPr lang="en-GB" sz="1600" dirty="0"/>
          </a:p>
          <a:p>
            <a:r>
              <a:rPr lang="en-GB" sz="2400" dirty="0"/>
              <a:t>Descriptive names</a:t>
            </a:r>
            <a:endParaRPr lang="en-GB" sz="2400" i="1" dirty="0"/>
          </a:p>
          <a:p>
            <a:pPr lvl="1"/>
            <a:r>
              <a:rPr lang="en-GB" sz="2000" dirty="0"/>
              <a:t>although there are some exceptions such as the use of variables </a:t>
            </a:r>
            <a:r>
              <a:rPr lang="en-GB" sz="2000" i="1" dirty="0" err="1"/>
              <a:t>i</a:t>
            </a:r>
            <a:r>
              <a:rPr lang="en-GB" sz="2000" dirty="0"/>
              <a:t> and </a:t>
            </a:r>
            <a:r>
              <a:rPr lang="en-GB" sz="2000" i="1" dirty="0"/>
              <a:t>j</a:t>
            </a:r>
            <a:r>
              <a:rPr lang="en-GB" sz="2000" dirty="0"/>
              <a:t> in looping constructs</a:t>
            </a:r>
          </a:p>
          <a:p>
            <a:pPr lvl="2"/>
            <a:endParaRPr lang="en-GB" sz="1600" dirty="0"/>
          </a:p>
          <a:p>
            <a:r>
              <a:rPr lang="en-GB" sz="2400" dirty="0"/>
              <a:t>Words separated by underscores</a:t>
            </a:r>
          </a:p>
          <a:p>
            <a:pPr lvl="1"/>
            <a:r>
              <a:rPr lang="en-GB" sz="2000" dirty="0" err="1"/>
              <a:t>my_name</a:t>
            </a:r>
            <a:r>
              <a:rPr lang="en-GB" sz="2000" dirty="0"/>
              <a:t>, </a:t>
            </a:r>
            <a:r>
              <a:rPr lang="en-GB" sz="2000" dirty="0" err="1"/>
              <a:t>your_name</a:t>
            </a:r>
            <a:r>
              <a:rPr lang="en-GB" sz="2000" dirty="0"/>
              <a:t>, </a:t>
            </a:r>
            <a:r>
              <a:rPr lang="en-GB" sz="2000" dirty="0" err="1"/>
              <a:t>user_name</a:t>
            </a:r>
            <a:r>
              <a:rPr lang="en-GB" sz="2000" dirty="0"/>
              <a:t>, </a:t>
            </a:r>
            <a:r>
              <a:rPr lang="en-GB" sz="2000" dirty="0" err="1"/>
              <a:t>account_name</a:t>
            </a:r>
            <a:endParaRPr lang="en-GB" sz="2000" dirty="0"/>
          </a:p>
          <a:p>
            <a:pPr lvl="1"/>
            <a:r>
              <a:rPr lang="en-GB" sz="2000" dirty="0"/>
              <a:t>count, </a:t>
            </a:r>
            <a:r>
              <a:rPr lang="en-GB" sz="2000" dirty="0" err="1"/>
              <a:t>total_number_of_users</a:t>
            </a:r>
            <a:r>
              <a:rPr lang="en-GB" sz="2000" dirty="0"/>
              <a:t>, </a:t>
            </a:r>
            <a:r>
              <a:rPr lang="en-GB" sz="2000" dirty="0" err="1"/>
              <a:t>percentage_passed</a:t>
            </a:r>
            <a:endParaRPr lang="en-GB" sz="2000" dirty="0"/>
          </a:p>
          <a:p>
            <a:pPr lvl="1"/>
            <a:r>
              <a:rPr lang="en-GB" sz="2000" dirty="0" err="1"/>
              <a:t>office_address</a:t>
            </a:r>
            <a:r>
              <a:rPr lang="en-GB" sz="2000" dirty="0"/>
              <a:t>, </a:t>
            </a:r>
            <a:r>
              <a:rPr lang="en-GB" sz="2000" dirty="0" err="1"/>
              <a:t>house_number</a:t>
            </a:r>
            <a:r>
              <a:rPr lang="en-GB" sz="2000" dirty="0"/>
              <a:t>, </a:t>
            </a:r>
          </a:p>
          <a:p>
            <a:pPr lvl="1"/>
            <a:r>
              <a:rPr lang="en-GB" sz="2000" dirty="0" err="1"/>
              <a:t>is_okay</a:t>
            </a:r>
            <a:r>
              <a:rPr lang="en-GB" sz="2000" dirty="0"/>
              <a:t>, </a:t>
            </a:r>
            <a:r>
              <a:rPr lang="en-GB" sz="2000" dirty="0" err="1"/>
              <a:t>is_correct</a:t>
            </a:r>
            <a:r>
              <a:rPr lang="en-GB" sz="2000" dirty="0"/>
              <a:t>, </a:t>
            </a:r>
            <a:r>
              <a:rPr lang="en-GB" sz="2000" dirty="0" err="1"/>
              <a:t>status_flag</a:t>
            </a:r>
            <a:endParaRPr lang="en-GB" sz="2000" dirty="0"/>
          </a:p>
          <a:p>
            <a:pPr lvl="2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C50A77-6650-AB4C-8AE3-A76AD49315C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27/04/23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EAA33B-6FBC-5A4F-A217-54FB115C8A7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Variables and Values</a:t>
            </a:r>
          </a:p>
        </p:txBody>
      </p:sp>
      <p:pic>
        <p:nvPicPr>
          <p:cNvPr id="7" name="Picture 4" descr="Light bulb ideas - Free Stock Photo by Merelize on Stockvault.net">
            <a:extLst>
              <a:ext uri="{FF2B5EF4-FFF2-40B4-BE49-F238E27FC236}">
                <a16:creationId xmlns:a16="http://schemas.microsoft.com/office/drawing/2014/main" id="{E6A7F021-374D-BDA1-E211-E237FF507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976" y="333989"/>
            <a:ext cx="951136" cy="97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027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Variables and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600200"/>
            <a:ext cx="8913681" cy="2000986"/>
          </a:xfrm>
        </p:spPr>
        <p:txBody>
          <a:bodyPr/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Variables can hold different types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1600" b="1" kern="1200" dirty="0">
              <a:solidFill>
                <a:srgbClr val="0000CD"/>
              </a:solidFill>
              <a:latin typeface="Courier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C50A77-6650-AB4C-8AE3-A76AD49315C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27/04/23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EAA33B-6FBC-5A4F-A217-54FB115C8A7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Variables and Values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D6236D-2EF2-7947-910B-813F4155BB57}"/>
              </a:ext>
            </a:extLst>
          </p:cNvPr>
          <p:cNvSpPr txBox="1"/>
          <p:nvPr/>
        </p:nvSpPr>
        <p:spPr>
          <a:xfrm>
            <a:off x="2576736" y="2908172"/>
            <a:ext cx="3240360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my_variable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'Jason'</a:t>
            </a:r>
            <a:b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my_variable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my_variable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422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my_variable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my_variable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</a:t>
            </a:r>
            <a:b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my_variable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885259-1F1E-6E43-8653-5449A5F5C775}"/>
              </a:ext>
            </a:extLst>
          </p:cNvPr>
          <p:cNvSpPr txBox="1"/>
          <p:nvPr/>
        </p:nvSpPr>
        <p:spPr>
          <a:xfrm>
            <a:off x="5595578" y="3400614"/>
            <a:ext cx="1437555" cy="923330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Courier" pitchFamily="2" charset="0"/>
              </a:rPr>
              <a:t>Jason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Courier" pitchFamily="2" charset="0"/>
              </a:rPr>
              <a:t>422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Courier" pitchFamily="2" charset="0"/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204476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Variables and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Python is a Dynamically typed language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it is NOT an untyped language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C50A77-6650-AB4C-8AE3-A76AD49315C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27/04/23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EAA33B-6FBC-5A4F-A217-54FB115C8A7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Variables and Values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BA82810-5D14-274B-A503-BE3B514A664D}"/>
              </a:ext>
            </a:extLst>
          </p:cNvPr>
          <p:cNvGrpSpPr/>
          <p:nvPr/>
        </p:nvGrpSpPr>
        <p:grpSpPr>
          <a:xfrm>
            <a:off x="1640632" y="5517232"/>
            <a:ext cx="6021283" cy="424001"/>
            <a:chOff x="1383688" y="3087881"/>
            <a:chExt cx="6021283" cy="424001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C92B8B4-1D85-4348-9A40-6E29304E8000}"/>
                </a:ext>
              </a:extLst>
            </p:cNvPr>
            <p:cNvSpPr/>
            <p:nvPr/>
          </p:nvSpPr>
          <p:spPr>
            <a:xfrm>
              <a:off x="1383688" y="3087881"/>
              <a:ext cx="2542777" cy="424001"/>
            </a:xfrm>
            <a:prstGeom prst="ellipse">
              <a:avLst/>
            </a:prstGeom>
            <a:solidFill>
              <a:srgbClr val="BEFF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flag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CC22829A-E9E0-504C-A37D-96F8DC964ED1}"/>
                </a:ext>
              </a:extLst>
            </p:cNvPr>
            <p:cNvSpPr/>
            <p:nvPr/>
          </p:nvSpPr>
          <p:spPr>
            <a:xfrm>
              <a:off x="4711757" y="3149463"/>
              <a:ext cx="1136426" cy="300836"/>
            </a:xfrm>
            <a:prstGeom prst="roundRect">
              <a:avLst/>
            </a:prstGeom>
            <a:solidFill>
              <a:srgbClr val="C8C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True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85C4AAC-F108-C24D-B8AE-AB83A0A52A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26465" y="3299881"/>
              <a:ext cx="785292" cy="1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21039BF-3414-4940-9A7A-D462DAC3488F}"/>
                </a:ext>
              </a:extLst>
            </p:cNvPr>
            <p:cNvSpPr txBox="1"/>
            <p:nvPr/>
          </p:nvSpPr>
          <p:spPr>
            <a:xfrm>
              <a:off x="6784288" y="3115215"/>
              <a:ext cx="6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tx1"/>
                  </a:solidFill>
                </a:rPr>
                <a:t>bool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818F955-BCE9-8041-A093-18C28177E1E4}"/>
              </a:ext>
            </a:extLst>
          </p:cNvPr>
          <p:cNvGrpSpPr/>
          <p:nvPr/>
        </p:nvGrpSpPr>
        <p:grpSpPr>
          <a:xfrm>
            <a:off x="1640632" y="3451045"/>
            <a:ext cx="5828922" cy="424001"/>
            <a:chOff x="1383688" y="3644487"/>
            <a:chExt cx="5828922" cy="424001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2DA95C1-6A9D-C648-9352-8EABC2493B51}"/>
                </a:ext>
              </a:extLst>
            </p:cNvPr>
            <p:cNvSpPr/>
            <p:nvPr/>
          </p:nvSpPr>
          <p:spPr>
            <a:xfrm>
              <a:off x="1383688" y="3644487"/>
              <a:ext cx="2542777" cy="424001"/>
            </a:xfrm>
            <a:prstGeom prst="ellipse">
              <a:avLst/>
            </a:prstGeom>
            <a:solidFill>
              <a:srgbClr val="BEFF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count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5617132B-0878-D341-8B13-98B401933EA8}"/>
                </a:ext>
              </a:extLst>
            </p:cNvPr>
            <p:cNvSpPr/>
            <p:nvPr/>
          </p:nvSpPr>
          <p:spPr>
            <a:xfrm>
              <a:off x="4711757" y="3706069"/>
              <a:ext cx="1136426" cy="300836"/>
            </a:xfrm>
            <a:prstGeom prst="roundRect">
              <a:avLst/>
            </a:prstGeom>
            <a:solidFill>
              <a:srgbClr val="C8C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422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0CBEC2E-0AC3-7949-A95D-B71E2683AA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26465" y="3856487"/>
              <a:ext cx="785292" cy="1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330A13E-25A8-1E43-AF04-1F8547F520C9}"/>
                </a:ext>
              </a:extLst>
            </p:cNvPr>
            <p:cNvSpPr txBox="1"/>
            <p:nvPr/>
          </p:nvSpPr>
          <p:spPr>
            <a:xfrm>
              <a:off x="6784288" y="3671821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tx1"/>
                  </a:solidFill>
                </a:rPr>
                <a:t>int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EF717D9-E495-3B4A-91BF-D1A8084B2D8D}"/>
              </a:ext>
            </a:extLst>
          </p:cNvPr>
          <p:cNvGrpSpPr/>
          <p:nvPr/>
        </p:nvGrpSpPr>
        <p:grpSpPr>
          <a:xfrm>
            <a:off x="1640632" y="4484138"/>
            <a:ext cx="5888534" cy="424001"/>
            <a:chOff x="1336899" y="4125359"/>
            <a:chExt cx="5888534" cy="42400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2FCBEAD-A84C-0D43-86FA-8FA2E9F65AA6}"/>
                </a:ext>
              </a:extLst>
            </p:cNvPr>
            <p:cNvSpPr/>
            <p:nvPr/>
          </p:nvSpPr>
          <p:spPr>
            <a:xfrm>
              <a:off x="1336899" y="4125359"/>
              <a:ext cx="2542777" cy="424001"/>
            </a:xfrm>
            <a:prstGeom prst="ellipse">
              <a:avLst/>
            </a:prstGeom>
            <a:solidFill>
              <a:srgbClr val="BEFF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name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1A3EBF0E-3CDE-FD4E-BBBA-BB54F4743FAA}"/>
                </a:ext>
              </a:extLst>
            </p:cNvPr>
            <p:cNvSpPr/>
            <p:nvPr/>
          </p:nvSpPr>
          <p:spPr>
            <a:xfrm>
              <a:off x="4664968" y="4186941"/>
              <a:ext cx="1136426" cy="300836"/>
            </a:xfrm>
            <a:prstGeom prst="roundRect">
              <a:avLst/>
            </a:prstGeom>
            <a:solidFill>
              <a:srgbClr val="C8C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'John'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F98D265-62AE-954D-BB23-CCA9B63BBE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79676" y="4337359"/>
              <a:ext cx="785292" cy="1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FA81C9F-0583-D646-8CA6-43CE4E1D69A3}"/>
                </a:ext>
              </a:extLst>
            </p:cNvPr>
            <p:cNvSpPr txBox="1"/>
            <p:nvPr/>
          </p:nvSpPr>
          <p:spPr>
            <a:xfrm>
              <a:off x="6784287" y="4152693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tx1"/>
                  </a:solidFill>
                </a:rPr>
                <a:t>str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ECCA483-70FA-A045-A4A6-AE969F232C89}"/>
              </a:ext>
            </a:extLst>
          </p:cNvPr>
          <p:cNvSpPr txBox="1"/>
          <p:nvPr/>
        </p:nvSpPr>
        <p:spPr>
          <a:xfrm>
            <a:off x="2261690" y="2827954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variable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6773DB4-4925-C840-8482-5CDC4C841BEE}"/>
              </a:ext>
            </a:extLst>
          </p:cNvPr>
          <p:cNvSpPr txBox="1"/>
          <p:nvPr/>
        </p:nvSpPr>
        <p:spPr>
          <a:xfrm>
            <a:off x="5016666" y="2827954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value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409335E-63BE-3740-82FB-7EF991A13B0C}"/>
              </a:ext>
            </a:extLst>
          </p:cNvPr>
          <p:cNvSpPr txBox="1"/>
          <p:nvPr/>
        </p:nvSpPr>
        <p:spPr>
          <a:xfrm>
            <a:off x="6955676" y="282795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type</a:t>
            </a:r>
          </a:p>
        </p:txBody>
      </p:sp>
    </p:spTree>
    <p:extLst>
      <p:ext uri="{BB962C8B-B14F-4D97-AF65-F5344CB8AC3E}">
        <p14:creationId xmlns:p14="http://schemas.microsoft.com/office/powerpoint/2010/main" val="260033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Variables and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Python is a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Dynamically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typed language</a:t>
            </a:r>
          </a:p>
          <a:p>
            <a:pPr lvl="2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Can always find out the type of a variable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use the </a:t>
            </a:r>
            <a:r>
              <a:rPr lang="en-US" sz="2000" dirty="0">
                <a:latin typeface="Courier" pitchFamily="2" charset="0"/>
                <a:cs typeface="Arial" panose="020B0604020202020204" pitchFamily="34" charset="0"/>
              </a:rPr>
              <a:t>type()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type of variable may change as program runs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C50A77-6650-AB4C-8AE3-A76AD49315C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27/04/23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EAA33B-6FBC-5A4F-A217-54FB115C8A7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Variables and Values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329D0C-0B1C-8245-BA7B-26C5CCF97B10}"/>
              </a:ext>
            </a:extLst>
          </p:cNvPr>
          <p:cNvSpPr txBox="1"/>
          <p:nvPr/>
        </p:nvSpPr>
        <p:spPr>
          <a:xfrm>
            <a:off x="1389729" y="4018658"/>
            <a:ext cx="4006840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my_variable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422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my_variable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my_variable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'John'</a:t>
            </a:r>
            <a:b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my_variable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my_variable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</a:t>
            </a:r>
            <a:b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my_variable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324CEF-032F-8244-8F3F-86797E171169}"/>
              </a:ext>
            </a:extLst>
          </p:cNvPr>
          <p:cNvSpPr txBox="1"/>
          <p:nvPr/>
        </p:nvSpPr>
        <p:spPr>
          <a:xfrm>
            <a:off x="4953000" y="5082914"/>
            <a:ext cx="2719670" cy="923330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Courier" pitchFamily="2" charset="0"/>
              </a:rPr>
              <a:t>&lt;class 'int'&gt;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Courier" pitchFamily="2" charset="0"/>
              </a:rPr>
              <a:t>&lt;class 'str'&gt;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Courier" pitchFamily="2" charset="0"/>
              </a:rPr>
              <a:t>&lt;class 'bool'&gt;</a:t>
            </a:r>
          </a:p>
        </p:txBody>
      </p:sp>
    </p:spTree>
    <p:extLst>
      <p:ext uri="{BB962C8B-B14F-4D97-AF65-F5344CB8AC3E}">
        <p14:creationId xmlns:p14="http://schemas.microsoft.com/office/powerpoint/2010/main" val="2974405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062DF-8DE6-C14F-BC85-9C942FC4C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7FD3E-C00D-4E4A-8061-F0C8EA318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Two types</a:t>
            </a:r>
          </a:p>
          <a:p>
            <a:pPr lvl="1"/>
            <a:r>
              <a:rPr lang="en-US" sz="2000" dirty="0"/>
              <a:t>Integers and Floats</a:t>
            </a:r>
          </a:p>
          <a:p>
            <a:pPr lvl="1"/>
            <a:endParaRPr lang="en-US" sz="2000" dirty="0"/>
          </a:p>
          <a:p>
            <a:pPr lvl="1"/>
            <a:endParaRPr lang="en-US" sz="1600" dirty="0"/>
          </a:p>
          <a:p>
            <a:pPr lvl="1"/>
            <a:endParaRPr lang="en-US" sz="1800" dirty="0"/>
          </a:p>
          <a:p>
            <a:pPr lvl="1"/>
            <a:endParaRPr lang="en-US" sz="28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Can convert between types 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9178A-BBD8-5D46-BF8B-91BD00883F0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27/04/23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46D9C9-35C8-3045-A1D0-CE4190A0DB1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Variables and Values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6BE0D-119A-F145-A9DE-1D97524AEA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DD7B7C-B24B-D440-89DB-5F434A37C639}"/>
              </a:ext>
            </a:extLst>
          </p:cNvPr>
          <p:cNvSpPr txBox="1"/>
          <p:nvPr/>
        </p:nvSpPr>
        <p:spPr>
          <a:xfrm>
            <a:off x="1341560" y="2579275"/>
            <a:ext cx="3611440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 =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print(count)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print(type(count))</a:t>
            </a:r>
          </a:p>
          <a:p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exchange_rate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1.83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exchange_rate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print(type(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exchange_rate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A2BD46-DA00-A244-8859-7E189C7CB6FA}"/>
              </a:ext>
            </a:extLst>
          </p:cNvPr>
          <p:cNvSpPr txBox="1"/>
          <p:nvPr/>
        </p:nvSpPr>
        <p:spPr>
          <a:xfrm>
            <a:off x="4592960" y="3326160"/>
            <a:ext cx="2808312" cy="1077218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defPPr>
              <a:defRPr lang="en-GB"/>
            </a:defPPr>
            <a:lvl1pPr>
              <a:buNone/>
              <a:defRPr sz="1400">
                <a:solidFill>
                  <a:schemeClr val="tx1"/>
                </a:solidFill>
                <a:latin typeface="Courier" pitchFamily="2" charset="0"/>
              </a:defRPr>
            </a:lvl1pPr>
          </a:lstStyle>
          <a:p>
            <a:r>
              <a:rPr lang="en-GB" sz="1600" dirty="0"/>
              <a:t>1</a:t>
            </a:r>
          </a:p>
          <a:p>
            <a:r>
              <a:rPr lang="en-GB" sz="1600" dirty="0"/>
              <a:t>&lt;class 'int’&gt;</a:t>
            </a:r>
          </a:p>
          <a:p>
            <a:r>
              <a:rPr lang="en-GB" sz="1600" dirty="0"/>
              <a:t>1.83</a:t>
            </a:r>
          </a:p>
          <a:p>
            <a:r>
              <a:rPr lang="en-GB" sz="1600" dirty="0"/>
              <a:t>&lt;class 'float'&gt;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65D4D0-0EC8-F744-A1DE-5624245662A8}"/>
              </a:ext>
            </a:extLst>
          </p:cNvPr>
          <p:cNvSpPr txBox="1"/>
          <p:nvPr/>
        </p:nvSpPr>
        <p:spPr>
          <a:xfrm>
            <a:off x="1341560" y="5370975"/>
            <a:ext cx="378818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(count))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exchange_rate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77A51D-357F-B54C-9A11-350FC10624C8}"/>
              </a:ext>
            </a:extLst>
          </p:cNvPr>
          <p:cNvSpPr txBox="1"/>
          <p:nvPr/>
        </p:nvSpPr>
        <p:spPr>
          <a:xfrm>
            <a:off x="4730729" y="5653776"/>
            <a:ext cx="798029" cy="584775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defPPr>
              <a:defRPr lang="en-GB"/>
            </a:defPPr>
            <a:lvl1pPr>
              <a:buNone/>
              <a:defRPr sz="1400">
                <a:solidFill>
                  <a:schemeClr val="tx1"/>
                </a:solidFill>
                <a:latin typeface="Courier" pitchFamily="2" charset="0"/>
              </a:defRPr>
            </a:lvl1pPr>
          </a:lstStyle>
          <a:p>
            <a:r>
              <a:rPr lang="en-GB" sz="1600" dirty="0"/>
              <a:t>1.0</a:t>
            </a:r>
          </a:p>
          <a:p>
            <a:r>
              <a:rPr lang="en-GB" sz="16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BFFE60-4BE0-40FC-57C2-C8C3C596ED76}"/>
              </a:ext>
            </a:extLst>
          </p:cNvPr>
          <p:cNvSpPr txBox="1"/>
          <p:nvPr/>
        </p:nvSpPr>
        <p:spPr>
          <a:xfrm>
            <a:off x="6129725" y="1600200"/>
            <a:ext cx="33170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FF"/>
                </a:solidFill>
                <a:latin typeface="arial" panose="020B0604020202020204" pitchFamily="34" charset="0"/>
              </a:rPr>
              <a:t>M</a:t>
            </a:r>
            <a:r>
              <a:rPr lang="en-GB" b="0" i="0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aximum float value is </a:t>
            </a:r>
            <a:r>
              <a:rPr lang="en-GB" b="1" i="0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1.7976931348623157e+308</a:t>
            </a:r>
            <a:endParaRPr lang="en-GB" dirty="0">
              <a:solidFill>
                <a:srgbClr val="000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66F687-0318-0961-11B2-9233673A0193}"/>
              </a:ext>
            </a:extLst>
          </p:cNvPr>
          <p:cNvSpPr txBox="1"/>
          <p:nvPr/>
        </p:nvSpPr>
        <p:spPr>
          <a:xfrm>
            <a:off x="6149624" y="2246531"/>
            <a:ext cx="2547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No maximum int value</a:t>
            </a:r>
            <a:endParaRPr lang="en-GB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365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44EC0-5885-1B42-834E-EFDA2D690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Integer Arithmetic Operations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55E82AE3-1450-444A-8412-4813D771BB5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33004" y="1916832"/>
          <a:ext cx="8913813" cy="34251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7340">
                  <a:extLst>
                    <a:ext uri="{9D8B030D-6E8A-4147-A177-3AD203B41FA5}">
                      <a16:colId xmlns:a16="http://schemas.microsoft.com/office/drawing/2014/main" val="3552873996"/>
                    </a:ext>
                  </a:extLst>
                </a:gridCol>
                <a:gridCol w="5832648">
                  <a:extLst>
                    <a:ext uri="{9D8B030D-6E8A-4147-A177-3AD203B41FA5}">
                      <a16:colId xmlns:a16="http://schemas.microsoft.com/office/drawing/2014/main" val="2419075122"/>
                    </a:ext>
                  </a:extLst>
                </a:gridCol>
                <a:gridCol w="1863825">
                  <a:extLst>
                    <a:ext uri="{9D8B030D-6E8A-4147-A177-3AD203B41FA5}">
                      <a16:colId xmlns:a16="http://schemas.microsoft.com/office/drawing/2014/main" val="120224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effectLst/>
                          <a:latin typeface="Calibri" panose="020F0502020204030204" pitchFamily="34" charset="0"/>
                        </a:rPr>
                        <a:t>Operator</a:t>
                      </a:r>
                      <a:endParaRPr lang="en-GB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Example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801875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Menlo" panose="020B0609030804020204" pitchFamily="49" charset="0"/>
                        </a:rPr>
                        <a:t>+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alibri" panose="020F0502020204030204" pitchFamily="34" charset="0"/>
                        </a:rPr>
                        <a:t>Add the left and right values together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Menlo" panose="020B0609030804020204" pitchFamily="49" charset="0"/>
                        </a:rPr>
                        <a:t>1 + 2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2269440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Menlo" panose="020B0609030804020204" pitchFamily="49" charset="0"/>
                        </a:rPr>
                        <a:t>- 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alibri" panose="020F0502020204030204" pitchFamily="34" charset="0"/>
                        </a:rPr>
                        <a:t>Subtract the right value from the left value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Menlo" panose="020B0609030804020204" pitchFamily="49" charset="0"/>
                        </a:rPr>
                        <a:t>3 – 2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4063749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Menlo" panose="020B0609030804020204" pitchFamily="49" charset="0"/>
                        </a:rPr>
                        <a:t>*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alibri" panose="020F0502020204030204" pitchFamily="34" charset="0"/>
                        </a:rPr>
                        <a:t>Multiple the left and right values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Menlo" panose="020B0609030804020204" pitchFamily="49" charset="0"/>
                        </a:rPr>
                        <a:t>3 * 4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52674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Menlo" panose="020B0609030804020204" pitchFamily="49" charset="0"/>
                        </a:rPr>
                        <a:t>/ 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alibri" panose="020F0502020204030204" pitchFamily="34" charset="0"/>
                        </a:rPr>
                        <a:t>Divide the left value by the right value (returns float)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Menlo" panose="020B0609030804020204" pitchFamily="49" charset="0"/>
                        </a:rPr>
                        <a:t>12 / 3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43326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Menlo" panose="020B0609030804020204" pitchFamily="49" charset="0"/>
                        </a:rPr>
                        <a:t>//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alibri" panose="020F0502020204030204" pitchFamily="34" charset="0"/>
                        </a:rPr>
                        <a:t>Integer division (ignore any remainder)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Menlo" panose="020B0609030804020204" pitchFamily="49" charset="0"/>
                        </a:rPr>
                        <a:t>12 // 3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2399938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Menlo" panose="020B0609030804020204" pitchFamily="49" charset="0"/>
                        </a:rPr>
                        <a:t>%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alibri" panose="020F0502020204030204" pitchFamily="34" charset="0"/>
                        </a:rPr>
                        <a:t>Modulus (aka the remainder operator) – only return any remainder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Menlo" panose="020B0609030804020204" pitchFamily="49" charset="0"/>
                        </a:rPr>
                        <a:t>13 % 3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2553876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Menlo" panose="020B0609030804020204" pitchFamily="49" charset="0"/>
                        </a:rPr>
                        <a:t>**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alibri" panose="020F0502020204030204" pitchFamily="34" charset="0"/>
                        </a:rPr>
                        <a:t>Exponent (or power of) operator – with the left value raised to the power of the right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3 ** 4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3236144439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F90DA3-F539-EF43-83D3-7667C557C49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27/04/23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429966-D848-2049-953B-84EC2499A87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Variables and Values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4253AC-EEA1-9F42-B4AC-6797864FC3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B670576-FFCF-0649-AFCD-0F0953CAF8F6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03898" y="5539666"/>
            <a:ext cx="8913681" cy="787316"/>
          </a:xfrm>
        </p:spPr>
        <p:txBody>
          <a:bodyPr/>
          <a:lstStyle/>
          <a:p>
            <a:r>
              <a:rPr lang="en-US" sz="2400" dirty="0"/>
              <a:t>Plus Floating-point versions</a:t>
            </a:r>
          </a:p>
        </p:txBody>
      </p:sp>
    </p:spTree>
    <p:extLst>
      <p:ext uri="{BB962C8B-B14F-4D97-AF65-F5344CB8AC3E}">
        <p14:creationId xmlns:p14="http://schemas.microsoft.com/office/powerpoint/2010/main" val="3499265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AF55D-433A-2544-8F31-0980E0A2F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Operators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A17557CB-4968-CF44-9A40-F3A7F3711A7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5702" y="1844824"/>
          <a:ext cx="8913812" cy="3654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316">
                  <a:extLst>
                    <a:ext uri="{9D8B030D-6E8A-4147-A177-3AD203B41FA5}">
                      <a16:colId xmlns:a16="http://schemas.microsoft.com/office/drawing/2014/main" val="4245421681"/>
                    </a:ext>
                  </a:extLst>
                </a:gridCol>
                <a:gridCol w="5184576">
                  <a:extLst>
                    <a:ext uri="{9D8B030D-6E8A-4147-A177-3AD203B41FA5}">
                      <a16:colId xmlns:a16="http://schemas.microsoft.com/office/drawing/2014/main" val="1091793764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4028192325"/>
                    </a:ext>
                  </a:extLst>
                </a:gridCol>
                <a:gridCol w="1503784">
                  <a:extLst>
                    <a:ext uri="{9D8B030D-6E8A-4147-A177-3AD203B41FA5}">
                      <a16:colId xmlns:a16="http://schemas.microsoft.com/office/drawing/2014/main" val="30971417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800" b="1">
                          <a:effectLst/>
                          <a:latin typeface="Calibri" panose="020F0502020204030204" pitchFamily="34" charset="0"/>
                        </a:rPr>
                        <a:t>Operator </a:t>
                      </a:r>
                      <a:endParaRPr lang="en-GB" sz="1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sz="1800" b="1"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  <a:endParaRPr lang="en-GB" sz="1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sz="1800" b="1">
                          <a:effectLst/>
                          <a:latin typeface="Calibri" panose="020F0502020204030204" pitchFamily="34" charset="0"/>
                        </a:rPr>
                        <a:t>Example</a:t>
                      </a:r>
                      <a:endParaRPr lang="en-GB" sz="1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sz="1800" b="1">
                          <a:effectLst/>
                          <a:latin typeface="Calibri" panose="020F0502020204030204" pitchFamily="34" charset="0"/>
                        </a:rPr>
                        <a:t>Equivalent</a:t>
                      </a:r>
                      <a:endParaRPr lang="en-GB" sz="1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3420603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>
                          <a:effectLst/>
                          <a:latin typeface="Menlo" panose="020B0609030804020204" pitchFamily="49" charset="0"/>
                        </a:rPr>
                        <a:t>+=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sz="1800">
                          <a:effectLst/>
                          <a:latin typeface="Calibri" panose="020F0502020204030204" pitchFamily="34" charset="0"/>
                        </a:rPr>
                        <a:t>Add the value to the left-hand variable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sz="1800">
                          <a:effectLst/>
                          <a:latin typeface="Menlo" panose="020B0609030804020204" pitchFamily="49" charset="0"/>
                        </a:rPr>
                        <a:t>x += 2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sz="1800">
                          <a:effectLst/>
                          <a:latin typeface="Menlo" panose="020B0609030804020204" pitchFamily="49" charset="0"/>
                        </a:rPr>
                        <a:t>x = x + 2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3259415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>
                          <a:effectLst/>
                          <a:latin typeface="Menlo" panose="020B0609030804020204" pitchFamily="49" charset="0"/>
                        </a:rPr>
                        <a:t>-=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sz="1800">
                          <a:effectLst/>
                          <a:latin typeface="Calibri" panose="020F0502020204030204" pitchFamily="34" charset="0"/>
                        </a:rPr>
                        <a:t>Subtract the value from the left-hand variable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sz="1800">
                          <a:effectLst/>
                          <a:latin typeface="Menlo" panose="020B0609030804020204" pitchFamily="49" charset="0"/>
                        </a:rPr>
                        <a:t>x -=2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sz="1800">
                          <a:effectLst/>
                          <a:latin typeface="Menlo" panose="020B0609030804020204" pitchFamily="49" charset="0"/>
                        </a:rPr>
                        <a:t>x = x – 2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3331079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>
                          <a:effectLst/>
                          <a:latin typeface="Menlo" panose="020B0609030804020204" pitchFamily="49" charset="0"/>
                        </a:rPr>
                        <a:t>*=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sz="1800">
                          <a:effectLst/>
                          <a:latin typeface="Calibri" panose="020F0502020204030204" pitchFamily="34" charset="0"/>
                        </a:rPr>
                        <a:t>Multiple the left-hand variable by the value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sz="1800">
                          <a:effectLst/>
                          <a:latin typeface="Menlo" panose="020B0609030804020204" pitchFamily="49" charset="0"/>
                        </a:rPr>
                        <a:t>x *= 2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sz="1800">
                          <a:effectLst/>
                          <a:latin typeface="Menlo" panose="020B0609030804020204" pitchFamily="49" charset="0"/>
                        </a:rPr>
                        <a:t>x = x * 2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1782885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>
                          <a:effectLst/>
                          <a:latin typeface="Menlo" panose="020B0609030804020204" pitchFamily="49" charset="0"/>
                        </a:rPr>
                        <a:t>/=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sz="1800">
                          <a:effectLst/>
                          <a:latin typeface="Calibri" panose="020F0502020204030204" pitchFamily="34" charset="0"/>
                        </a:rPr>
                        <a:t>Divide the variable value by the right-hand value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sz="1800">
                          <a:effectLst/>
                          <a:latin typeface="Menlo" panose="020B0609030804020204" pitchFamily="49" charset="0"/>
                        </a:rPr>
                        <a:t>x /= 2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sz="1800">
                          <a:effectLst/>
                          <a:latin typeface="Menlo" panose="020B0609030804020204" pitchFamily="49" charset="0"/>
                        </a:rPr>
                        <a:t>x = x / 2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1432959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>
                          <a:effectLst/>
                          <a:latin typeface="Menlo" panose="020B0609030804020204" pitchFamily="49" charset="0"/>
                        </a:rPr>
                        <a:t>//=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sz="1800">
                          <a:effectLst/>
                          <a:latin typeface="Calibri" panose="020F0502020204030204" pitchFamily="34" charset="0"/>
                        </a:rPr>
                        <a:t>Use integer division to divide the variable's value by the right-hand value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sz="1800">
                          <a:effectLst/>
                          <a:latin typeface="Menlo" panose="020B0609030804020204" pitchFamily="49" charset="0"/>
                        </a:rPr>
                        <a:t>x //= 2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sz="1800">
                          <a:effectLst/>
                          <a:latin typeface="Menlo" panose="020B0609030804020204" pitchFamily="49" charset="0"/>
                        </a:rPr>
                        <a:t>x = x // 2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2859222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>
                          <a:effectLst/>
                          <a:latin typeface="Menlo" panose="020B0609030804020204" pitchFamily="49" charset="0"/>
                        </a:rPr>
                        <a:t>%=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sz="1800">
                          <a:effectLst/>
                          <a:latin typeface="Calibri" panose="020F0502020204030204" pitchFamily="34" charset="0"/>
                        </a:rPr>
                        <a:t>Use the modulus (remainder) operator to apply the right-hand value to the variable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sz="1800">
                          <a:effectLst/>
                          <a:latin typeface="Menlo" panose="020B0609030804020204" pitchFamily="49" charset="0"/>
                        </a:rPr>
                        <a:t>x %= 2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sz="1800">
                          <a:effectLst/>
                          <a:latin typeface="Menlo" panose="020B0609030804020204" pitchFamily="49" charset="0"/>
                        </a:rPr>
                        <a:t>x = x % 2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177293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>
                          <a:effectLst/>
                          <a:latin typeface="Menlo" panose="020B0609030804020204" pitchFamily="49" charset="0"/>
                        </a:rPr>
                        <a:t>**=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sz="1800">
                          <a:effectLst/>
                          <a:latin typeface="Calibri" panose="020F0502020204030204" pitchFamily="34" charset="0"/>
                        </a:rPr>
                        <a:t>Apply the power of operator to raise the variable's value by the value supplied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sz="1800">
                          <a:effectLst/>
                          <a:latin typeface="Menlo" panose="020B0609030804020204" pitchFamily="49" charset="0"/>
                        </a:rPr>
                        <a:t>x **= 3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effectLst/>
                          <a:latin typeface="Menlo" panose="020B0609030804020204" pitchFamily="49" charset="0"/>
                        </a:rPr>
                        <a:t>x = x ** 3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1545174069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542167-A810-1846-8E07-89B6E3AEC6E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27/04/23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478C2-3314-8C47-B262-9EB7A0E3E6B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Variables and Values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E9A7C-5D95-8F4C-8317-EB6DC50A39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7073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E5528-4490-FF4C-BFB5-A40F7E0D4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FECFC-815A-EB46-BFA0-0FCEB97DD9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Boolean values represented by the type bool</a:t>
            </a:r>
          </a:p>
          <a:p>
            <a:r>
              <a:rPr lang="en-US" sz="2400" dirty="0"/>
              <a:t>Bools can be True or False</a:t>
            </a:r>
          </a:p>
          <a:p>
            <a:pPr lvl="1"/>
            <a:r>
              <a:rPr lang="en-US" sz="2000" dirty="0"/>
              <a:t>note the capitalization</a:t>
            </a:r>
          </a:p>
          <a:p>
            <a:r>
              <a:rPr lang="en-US" sz="2400" dirty="0"/>
              <a:t>Can assign True or False to a variable</a:t>
            </a:r>
          </a:p>
          <a:p>
            <a:pPr lvl="1"/>
            <a:r>
              <a:rPr lang="en-US" sz="2000" dirty="0"/>
              <a:t>and test for it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97BC4-1CBE-4F4B-B8E8-4A5C4318A2C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27/04/23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E7F19B-BFBC-D040-80C8-4148F7AA235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Variables and Values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1B33DA-DF57-CB40-9F2D-747083E6FC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B77F68-7933-0541-8C4B-B251AD0F12ED}"/>
              </a:ext>
            </a:extLst>
          </p:cNvPr>
          <p:cNvSpPr txBox="1"/>
          <p:nvPr/>
        </p:nvSpPr>
        <p:spPr>
          <a:xfrm>
            <a:off x="1136576" y="4203065"/>
            <a:ext cx="2783987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all_ok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all_ok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all_ok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all_ok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print(type(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all_ok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125D5F-D968-8548-9F73-68ED99FDEE0A}"/>
              </a:ext>
            </a:extLst>
          </p:cNvPr>
          <p:cNvSpPr txBox="1"/>
          <p:nvPr/>
        </p:nvSpPr>
        <p:spPr>
          <a:xfrm>
            <a:off x="3637897" y="5362492"/>
            <a:ext cx="2347542" cy="766846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noAutofit/>
          </a:bodyPr>
          <a:lstStyle>
            <a:defPPr>
              <a:defRPr lang="en-GB"/>
            </a:defPPr>
            <a:lvl1pPr>
              <a:buNone/>
              <a:defRPr sz="1400">
                <a:solidFill>
                  <a:schemeClr val="tx1"/>
                </a:solidFill>
                <a:latin typeface="Courier" pitchFamily="2" charset="0"/>
              </a:defRPr>
            </a:lvl1pPr>
          </a:lstStyle>
          <a:p>
            <a:r>
              <a:rPr lang="en-GB" sz="1600" dirty="0"/>
              <a:t>True</a:t>
            </a:r>
          </a:p>
          <a:p>
            <a:r>
              <a:rPr lang="en-GB" sz="1600" dirty="0"/>
              <a:t>False</a:t>
            </a:r>
          </a:p>
          <a:p>
            <a:r>
              <a:rPr lang="en-GB" sz="1600" dirty="0"/>
              <a:t>&lt;class 'bool'&gt;</a:t>
            </a:r>
          </a:p>
        </p:txBody>
      </p:sp>
    </p:spTree>
    <p:extLst>
      <p:ext uri="{BB962C8B-B14F-4D97-AF65-F5344CB8AC3E}">
        <p14:creationId xmlns:p14="http://schemas.microsoft.com/office/powerpoint/2010/main" val="382561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FDA13-CF27-664D-9118-279DBC088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 in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27735-7D4D-6B43-82D6-A057ECB82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Comment indicated by #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Intended to help reader understand code</a:t>
            </a:r>
          </a:p>
          <a:p>
            <a:pPr lvl="1"/>
            <a:r>
              <a:rPr lang="en-US" sz="2000" dirty="0"/>
              <a:t>For example, explain a design decision or some complex code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D4AF13-D348-2540-B03C-038EA523538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27/04/23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69678F-69FF-F240-A6F4-710A4B5A00D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Variables and Values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C9B4A-77A9-B54E-80EA-0134FAB699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879335-850E-BB42-B923-2EF73E9EB4EC}"/>
              </a:ext>
            </a:extLst>
          </p:cNvPr>
          <p:cNvSpPr txBox="1"/>
          <p:nvPr/>
        </p:nvSpPr>
        <p:spPr>
          <a:xfrm>
            <a:off x="1640632" y="2458480"/>
            <a:ext cx="7416824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i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This is a comment</a:t>
            </a:r>
            <a:br>
              <a:rPr lang="en-GB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 = input(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'Enter your name: ‘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b="1" i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This is another comment</a:t>
            </a:r>
            <a:br>
              <a:rPr lang="en-GB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print(name)  </a:t>
            </a:r>
            <a:r>
              <a:rPr lang="en-GB" b="1" i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this is a comment that runs to the end of the 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A8F3C4-7BB4-E048-8119-2E8F6E23BBFA}"/>
              </a:ext>
            </a:extLst>
          </p:cNvPr>
          <p:cNvSpPr txBox="1"/>
          <p:nvPr/>
        </p:nvSpPr>
        <p:spPr>
          <a:xfrm>
            <a:off x="4088904" y="4448309"/>
            <a:ext cx="3166625" cy="584775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defPPr>
              <a:defRPr lang="en-GB"/>
            </a:defPPr>
            <a:lvl1pPr>
              <a:buNone/>
              <a:defRPr sz="1400">
                <a:solidFill>
                  <a:schemeClr val="tx1"/>
                </a:solidFill>
                <a:latin typeface="Courier" pitchFamily="2" charset="0"/>
              </a:defRPr>
            </a:lvl1pPr>
          </a:lstStyle>
          <a:p>
            <a:r>
              <a:rPr lang="en-GB" sz="1600" dirty="0"/>
              <a:t>Enter your name: John</a:t>
            </a:r>
          </a:p>
          <a:p>
            <a:r>
              <a:rPr lang="en-GB" sz="1600" dirty="0"/>
              <a:t>John</a:t>
            </a:r>
          </a:p>
        </p:txBody>
      </p:sp>
      <p:pic>
        <p:nvPicPr>
          <p:cNvPr id="9" name="Picture 4" descr="Light bulb ideas - Free Stock Photo by Merelize on Stockvault.net">
            <a:extLst>
              <a:ext uri="{FF2B5EF4-FFF2-40B4-BE49-F238E27FC236}">
                <a16:creationId xmlns:a16="http://schemas.microsoft.com/office/drawing/2014/main" id="{14D7A058-5594-DC44-9968-6D99FAE80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976" y="333989"/>
            <a:ext cx="951136" cy="97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666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 </a:t>
            </a:r>
            <a:r>
              <a:rPr lang="en-GB"/>
              <a:t>for Session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Algorithmic thinking – where this session fits in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Hello World program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Variables &amp; Variable names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Variable Values and Types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Numbers in Python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Arithmetic operations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Assignment operators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Boolean Values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Comments in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C50A77-6650-AB4C-8AE3-A76AD49315C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27/04/23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EAA33B-6FBC-5A4F-A217-54FB115C8A7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Variables and Values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E07473-4524-BA4E-982B-ABAB7A35C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9344" y="267460"/>
            <a:ext cx="1099840" cy="109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5610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C8B9E-A09F-814D-8D25-2CBEA1029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String Formatting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65F13-C727-2E4F-93CE-4266C9AAF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Simplest approach uses f-strings</a:t>
            </a:r>
          </a:p>
          <a:p>
            <a:pPr lvl="1"/>
            <a:r>
              <a:rPr lang="en-GB" sz="2000" dirty="0"/>
              <a:t>formally known as formatted string literals</a:t>
            </a:r>
          </a:p>
          <a:p>
            <a:pPr lvl="1"/>
            <a:r>
              <a:rPr lang="en-GB" sz="2000" dirty="0"/>
              <a:t>available since Python 3.6</a:t>
            </a:r>
          </a:p>
          <a:p>
            <a:pPr lvl="1"/>
            <a:r>
              <a:rPr lang="en-GB" sz="2000" dirty="0"/>
              <a:t>string literals that have an </a:t>
            </a:r>
            <a:r>
              <a:rPr lang="en-GB" sz="2000" b="1" dirty="0">
                <a:solidFill>
                  <a:srgbClr val="0000FF"/>
                </a:solidFill>
              </a:rPr>
              <a:t>f</a:t>
            </a:r>
            <a:r>
              <a:rPr lang="en-GB" sz="2000" dirty="0"/>
              <a:t> at the beginning and </a:t>
            </a:r>
          </a:p>
          <a:p>
            <a:pPr lvl="1"/>
            <a:r>
              <a:rPr lang="en-GB" sz="2000" b="1" dirty="0">
                <a:solidFill>
                  <a:srgbClr val="0000FF"/>
                </a:solidFill>
              </a:rPr>
              <a:t>curly braces </a:t>
            </a:r>
            <a:r>
              <a:rPr lang="en-GB" sz="2000" dirty="0"/>
              <a:t>containing Python expressions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B52E61-F400-0744-8B40-9DB900514CA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12/04/23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1DAAC-ED7F-354E-823F-96D58C38B9E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Strings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82549-C3DF-6E47-8CAA-63E369A224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942F6F-DB45-F740-8229-F5E2E470CB21}"/>
              </a:ext>
            </a:extLst>
          </p:cNvPr>
          <p:cNvSpPr txBox="1"/>
          <p:nvPr/>
        </p:nvSpPr>
        <p:spPr>
          <a:xfrm>
            <a:off x="1136576" y="4196273"/>
            <a:ext cx="5493780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name = </a:t>
            </a:r>
            <a:r>
              <a:rPr lang="en-GB" b="1" dirty="0">
                <a:solidFill>
                  <a:schemeClr val="tx1"/>
                </a:solidFill>
              </a:rPr>
              <a:t>"Adam"</a:t>
            </a:r>
            <a:br>
              <a:rPr lang="en-GB" b="1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age = 22</a:t>
            </a:r>
            <a:br>
              <a:rPr lang="en-GB" dirty="0">
                <a:solidFill>
                  <a:schemeClr val="tx1"/>
                </a:solidFill>
              </a:rPr>
            </a:b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message = </a:t>
            </a:r>
            <a:r>
              <a:rPr lang="en-GB" b="1" dirty="0" err="1">
                <a:solidFill>
                  <a:srgbClr val="0000FF"/>
                </a:solidFill>
              </a:rPr>
              <a:t>f</a:t>
            </a:r>
            <a:r>
              <a:rPr lang="en-GB" b="1" dirty="0" err="1">
                <a:solidFill>
                  <a:schemeClr val="tx1"/>
                </a:solidFill>
              </a:rPr>
              <a:t>"Hello</a:t>
            </a:r>
            <a:r>
              <a:rPr lang="en-GB" b="1" dirty="0">
                <a:solidFill>
                  <a:schemeClr val="tx1"/>
                </a:solidFill>
              </a:rPr>
              <a:t> </a:t>
            </a:r>
            <a:r>
              <a:rPr lang="en-GB" b="1" dirty="0">
                <a:solidFill>
                  <a:srgbClr val="0000FF"/>
                </a:solidFill>
              </a:rPr>
              <a:t>{</a:t>
            </a:r>
            <a:r>
              <a:rPr lang="en-GB" dirty="0">
                <a:solidFill>
                  <a:srgbClr val="0000FF"/>
                </a:solidFill>
              </a:rPr>
              <a:t>name</a:t>
            </a:r>
            <a:r>
              <a:rPr lang="en-GB" b="1" dirty="0">
                <a:solidFill>
                  <a:srgbClr val="0000FF"/>
                </a:solidFill>
              </a:rPr>
              <a:t>}</a:t>
            </a:r>
            <a:r>
              <a:rPr lang="en-GB" b="1" dirty="0">
                <a:solidFill>
                  <a:schemeClr val="tx1"/>
                </a:solidFill>
              </a:rPr>
              <a:t>, you are </a:t>
            </a:r>
            <a:r>
              <a:rPr lang="en-GB" b="1" dirty="0">
                <a:solidFill>
                  <a:srgbClr val="0000FF"/>
                </a:solidFill>
              </a:rPr>
              <a:t>{</a:t>
            </a:r>
            <a:r>
              <a:rPr lang="en-GB" dirty="0">
                <a:solidFill>
                  <a:srgbClr val="0000FF"/>
                </a:solidFill>
              </a:rPr>
              <a:t>age</a:t>
            </a:r>
            <a:r>
              <a:rPr lang="en-GB" b="1" dirty="0">
                <a:solidFill>
                  <a:srgbClr val="0000FF"/>
                </a:solidFill>
              </a:rPr>
              <a:t>}</a:t>
            </a:r>
            <a:r>
              <a:rPr lang="en-GB" b="1" dirty="0">
                <a:solidFill>
                  <a:schemeClr val="tx1"/>
                </a:solidFill>
              </a:rPr>
              <a:t>"</a:t>
            </a:r>
            <a:br>
              <a:rPr lang="en-GB" b="1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print(message)</a:t>
            </a:r>
            <a:endParaRPr lang="en-GB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A3AC4E-69DF-6A49-B118-A62A282F56ED}"/>
              </a:ext>
            </a:extLst>
          </p:cNvPr>
          <p:cNvSpPr txBox="1"/>
          <p:nvPr/>
        </p:nvSpPr>
        <p:spPr>
          <a:xfrm>
            <a:off x="6105128" y="5257417"/>
            <a:ext cx="2664296" cy="307777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defPPr>
              <a:defRPr lang="en-GB"/>
            </a:defPPr>
            <a:lvl1pPr>
              <a:buNone/>
              <a:defRPr sz="1400">
                <a:solidFill>
                  <a:schemeClr val="tx1"/>
                </a:solidFill>
                <a:latin typeface="Courier" pitchFamily="2" charset="0"/>
              </a:defRPr>
            </a:lvl1pPr>
          </a:lstStyle>
          <a:p>
            <a:r>
              <a:rPr lang="en-GB" dirty="0"/>
              <a:t>Adam is 22 years old</a:t>
            </a:r>
          </a:p>
        </p:txBody>
      </p:sp>
      <p:pic>
        <p:nvPicPr>
          <p:cNvPr id="9" name="Picture 4" descr="Light bulb ideas - Free Stock Photo by Merelize on Stockvault.net">
            <a:extLst>
              <a:ext uri="{FF2B5EF4-FFF2-40B4-BE49-F238E27FC236}">
                <a16:creationId xmlns:a16="http://schemas.microsoft.com/office/drawing/2014/main" id="{BCB2AE7C-04BC-11F4-D8A4-59F97618A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976" y="333989"/>
            <a:ext cx="951136" cy="97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46506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0B83A-8240-6147-BB3C-4731E5B9A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0C306-97F1-C048-823F-56E72FB60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3900" dirty="0">
                <a:solidFill>
                  <a:srgbClr val="0000FF"/>
                </a:solidFill>
              </a:rPr>
              <a:t>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CD4E9-76D0-6F4A-BAD8-FB63C10E5BE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27/04/23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AD678-DDAF-AB49-BFD8-6EA8C593E19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Variables and Values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DA270-FC9E-3F42-AD7E-E626A82828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579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93F32-F310-E972-17AB-6ABBF59FE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Algorithmic Thinking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04990F-7697-D13F-7B87-B02E7CC2BC7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27/04/23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17CA9F-CAC4-928A-21CC-A5FDBE93700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Variables and Values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BECEB-4751-B34F-1315-DDDCD0108A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D9EE13-44E1-7BD9-7578-4407E0A83636}"/>
              </a:ext>
            </a:extLst>
          </p:cNvPr>
          <p:cNvSpPr txBox="1"/>
          <p:nvPr/>
        </p:nvSpPr>
        <p:spPr>
          <a:xfrm>
            <a:off x="635742" y="6113854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Sequence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9A5C10-D38C-5164-2852-65513A5B2433}"/>
              </a:ext>
            </a:extLst>
          </p:cNvPr>
          <p:cNvSpPr txBox="1"/>
          <p:nvPr/>
        </p:nvSpPr>
        <p:spPr>
          <a:xfrm>
            <a:off x="3909942" y="6113854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Selection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A3AF0D-773B-AB66-617B-7CD545806667}"/>
              </a:ext>
            </a:extLst>
          </p:cNvPr>
          <p:cNvSpPr txBox="1"/>
          <p:nvPr/>
        </p:nvSpPr>
        <p:spPr>
          <a:xfrm>
            <a:off x="7184142" y="6113854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Iteration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D3E7E0D-2AB3-D4C0-A9F9-0EBCC8A82AD2}"/>
              </a:ext>
            </a:extLst>
          </p:cNvPr>
          <p:cNvGrpSpPr/>
          <p:nvPr/>
        </p:nvGrpSpPr>
        <p:grpSpPr>
          <a:xfrm>
            <a:off x="3231028" y="2088956"/>
            <a:ext cx="3546161" cy="3309174"/>
            <a:chOff x="3231028" y="2088956"/>
            <a:chExt cx="3546161" cy="3309174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2770A44-9561-CA85-16D3-D493EA19D087}"/>
                </a:ext>
              </a:extLst>
            </p:cNvPr>
            <p:cNvCxnSpPr/>
            <p:nvPr/>
          </p:nvCxnSpPr>
          <p:spPr>
            <a:xfrm>
              <a:off x="4998018" y="2088956"/>
              <a:ext cx="8010" cy="456977"/>
            </a:xfrm>
            <a:prstGeom prst="straightConnector1">
              <a:avLst/>
            </a:prstGeom>
            <a:solidFill>
              <a:srgbClr val="FFD2C8"/>
            </a:solidFill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Flowchart: Decision 36">
              <a:extLst>
                <a:ext uri="{FF2B5EF4-FFF2-40B4-BE49-F238E27FC236}">
                  <a16:creationId xmlns:a16="http://schemas.microsoft.com/office/drawing/2014/main" id="{F625C577-8F4F-D7F3-E192-79586B62A2B7}"/>
                </a:ext>
              </a:extLst>
            </p:cNvPr>
            <p:cNvSpPr/>
            <p:nvPr/>
          </p:nvSpPr>
          <p:spPr>
            <a:xfrm>
              <a:off x="4178414" y="2536231"/>
              <a:ext cx="1639209" cy="868852"/>
            </a:xfrm>
            <a:prstGeom prst="flowChartDecision">
              <a:avLst/>
            </a:prstGeom>
            <a:solidFill>
              <a:srgbClr val="FFD2C8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6BEEEFF-DF85-46BD-1C52-F4DCF53482C2}"/>
                </a:ext>
              </a:extLst>
            </p:cNvPr>
            <p:cNvCxnSpPr>
              <a:stCxn id="12" idx="1"/>
            </p:cNvCxnSpPr>
            <p:nvPr/>
          </p:nvCxnSpPr>
          <p:spPr>
            <a:xfrm flipH="1" flipV="1">
              <a:off x="3915815" y="2970657"/>
              <a:ext cx="262600" cy="1"/>
            </a:xfrm>
            <a:prstGeom prst="line">
              <a:avLst/>
            </a:prstGeom>
            <a:solidFill>
              <a:srgbClr val="FFD2C8"/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08C7484-A410-5B6D-92E7-ABA253AF6039}"/>
                </a:ext>
              </a:extLst>
            </p:cNvPr>
            <p:cNvCxnSpPr/>
            <p:nvPr/>
          </p:nvCxnSpPr>
          <p:spPr>
            <a:xfrm>
              <a:off x="3915815" y="2986584"/>
              <a:ext cx="0" cy="755786"/>
            </a:xfrm>
            <a:prstGeom prst="straightConnector1">
              <a:avLst/>
            </a:prstGeom>
            <a:solidFill>
              <a:srgbClr val="FFD2C8"/>
            </a:solidFill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8CBC34D-8BE8-F1C8-472D-4983A4B5C8A0}"/>
                </a:ext>
              </a:extLst>
            </p:cNvPr>
            <p:cNvCxnSpPr/>
            <p:nvPr/>
          </p:nvCxnSpPr>
          <p:spPr>
            <a:xfrm>
              <a:off x="6092402" y="2994773"/>
              <a:ext cx="0" cy="755786"/>
            </a:xfrm>
            <a:prstGeom prst="straightConnector1">
              <a:avLst/>
            </a:prstGeom>
            <a:solidFill>
              <a:srgbClr val="FFD2C8"/>
            </a:solidFill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E9D4324-64D1-8A9C-E561-E1ACBA30A9A8}"/>
                </a:ext>
              </a:extLst>
            </p:cNvPr>
            <p:cNvCxnSpPr/>
            <p:nvPr/>
          </p:nvCxnSpPr>
          <p:spPr>
            <a:xfrm flipH="1" flipV="1">
              <a:off x="5817623" y="2970656"/>
              <a:ext cx="262600" cy="1"/>
            </a:xfrm>
            <a:prstGeom prst="line">
              <a:avLst/>
            </a:prstGeom>
            <a:solidFill>
              <a:srgbClr val="FFD2C8"/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C410B15-35ED-1526-98BC-ACD5DF14FF09}"/>
                </a:ext>
              </a:extLst>
            </p:cNvPr>
            <p:cNvSpPr/>
            <p:nvPr/>
          </p:nvSpPr>
          <p:spPr>
            <a:xfrm>
              <a:off x="3231028" y="3742369"/>
              <a:ext cx="1369573" cy="578446"/>
            </a:xfrm>
            <a:prstGeom prst="rect">
              <a:avLst/>
            </a:prstGeom>
            <a:solidFill>
              <a:srgbClr val="FFD2C8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348D9E8-A2F3-682C-298C-A48209CC53D1}"/>
                </a:ext>
              </a:extLst>
            </p:cNvPr>
            <p:cNvSpPr/>
            <p:nvPr/>
          </p:nvSpPr>
          <p:spPr>
            <a:xfrm>
              <a:off x="5407616" y="3750559"/>
              <a:ext cx="1369573" cy="578446"/>
            </a:xfrm>
            <a:prstGeom prst="rect">
              <a:avLst/>
            </a:prstGeom>
            <a:solidFill>
              <a:srgbClr val="FFD2C8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A3FD7CF-66A2-2E4F-942C-36E09503AE49}"/>
                </a:ext>
              </a:extLst>
            </p:cNvPr>
            <p:cNvSpPr/>
            <p:nvPr/>
          </p:nvSpPr>
          <p:spPr>
            <a:xfrm>
              <a:off x="4460020" y="4819684"/>
              <a:ext cx="1369573" cy="578446"/>
            </a:xfrm>
            <a:prstGeom prst="rect">
              <a:avLst/>
            </a:prstGeom>
            <a:solidFill>
              <a:srgbClr val="FFD2C8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464ACB4-A5F3-0353-DDA1-1BE307A5D75F}"/>
                </a:ext>
              </a:extLst>
            </p:cNvPr>
            <p:cNvCxnSpPr>
              <a:stCxn id="17" idx="2"/>
            </p:cNvCxnSpPr>
            <p:nvPr/>
          </p:nvCxnSpPr>
          <p:spPr>
            <a:xfrm>
              <a:off x="3915815" y="4320816"/>
              <a:ext cx="0" cy="763975"/>
            </a:xfrm>
            <a:prstGeom prst="line">
              <a:avLst/>
            </a:prstGeom>
            <a:solidFill>
              <a:srgbClr val="FFD2C8"/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9F8F5CC-20A6-3539-C41A-77EAB653BE38}"/>
                </a:ext>
              </a:extLst>
            </p:cNvPr>
            <p:cNvCxnSpPr/>
            <p:nvPr/>
          </p:nvCxnSpPr>
          <p:spPr>
            <a:xfrm>
              <a:off x="6118942" y="4344931"/>
              <a:ext cx="0" cy="763975"/>
            </a:xfrm>
            <a:prstGeom prst="line">
              <a:avLst/>
            </a:prstGeom>
            <a:solidFill>
              <a:srgbClr val="FFD2C8"/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2B59580-E7B1-047D-A402-E96511CFC74B}"/>
                </a:ext>
              </a:extLst>
            </p:cNvPr>
            <p:cNvCxnSpPr>
              <a:endCxn id="19" idx="1"/>
            </p:cNvCxnSpPr>
            <p:nvPr/>
          </p:nvCxnSpPr>
          <p:spPr>
            <a:xfrm>
              <a:off x="3915815" y="5108906"/>
              <a:ext cx="544205" cy="1"/>
            </a:xfrm>
            <a:prstGeom prst="straightConnector1">
              <a:avLst/>
            </a:prstGeom>
            <a:solidFill>
              <a:srgbClr val="FFD2C8"/>
            </a:solidFill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262FF21-7385-C844-C1FB-04E23297B24E}"/>
                </a:ext>
              </a:extLst>
            </p:cNvPr>
            <p:cNvCxnSpPr>
              <a:endCxn id="19" idx="3"/>
            </p:cNvCxnSpPr>
            <p:nvPr/>
          </p:nvCxnSpPr>
          <p:spPr>
            <a:xfrm flipH="1" flipV="1">
              <a:off x="5829593" y="5108907"/>
              <a:ext cx="289349" cy="15925"/>
            </a:xfrm>
            <a:prstGeom prst="straightConnector1">
              <a:avLst/>
            </a:prstGeom>
            <a:solidFill>
              <a:srgbClr val="FFD2C8"/>
            </a:solidFill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E9BC4A-76AF-51BE-22BB-C9DF4F3A0CBD}"/>
              </a:ext>
            </a:extLst>
          </p:cNvPr>
          <p:cNvGrpSpPr/>
          <p:nvPr/>
        </p:nvGrpSpPr>
        <p:grpSpPr>
          <a:xfrm>
            <a:off x="7076574" y="1191542"/>
            <a:ext cx="2332408" cy="4867400"/>
            <a:chOff x="7076574" y="1191542"/>
            <a:chExt cx="2332408" cy="4867400"/>
          </a:xfrm>
        </p:grpSpPr>
        <p:grpSp>
          <p:nvGrpSpPr>
            <p:cNvPr id="25" name="Group 24" descr="Iteration">
              <a:extLst>
                <a:ext uri="{FF2B5EF4-FFF2-40B4-BE49-F238E27FC236}">
                  <a16:creationId xmlns:a16="http://schemas.microsoft.com/office/drawing/2014/main" id="{3E1E0B42-8304-668C-2419-5FD402E9F736}"/>
                </a:ext>
              </a:extLst>
            </p:cNvPr>
            <p:cNvGrpSpPr/>
            <p:nvPr/>
          </p:nvGrpSpPr>
          <p:grpSpPr>
            <a:xfrm>
              <a:off x="7076574" y="1191542"/>
              <a:ext cx="2332408" cy="4867400"/>
              <a:chOff x="6575774" y="873782"/>
              <a:chExt cx="2332408" cy="4867400"/>
            </a:xfrm>
            <a:solidFill>
              <a:srgbClr val="BEFFBE"/>
            </a:solidFill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D96EB4AC-BE6F-D726-C394-3D5F3E4D1062}"/>
                  </a:ext>
                </a:extLst>
              </p:cNvPr>
              <p:cNvCxnSpPr/>
              <p:nvPr/>
            </p:nvCxnSpPr>
            <p:spPr>
              <a:xfrm>
                <a:off x="8895433" y="1872398"/>
                <a:ext cx="0" cy="193417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08531FE8-FA02-D46A-E3EF-4AE0C35C3E81}"/>
                  </a:ext>
                </a:extLst>
              </p:cNvPr>
              <p:cNvGrpSpPr/>
              <p:nvPr/>
            </p:nvGrpSpPr>
            <p:grpSpPr>
              <a:xfrm>
                <a:off x="6575774" y="873782"/>
                <a:ext cx="2332408" cy="4867400"/>
                <a:chOff x="6533372" y="1408127"/>
                <a:chExt cx="2332408" cy="4867400"/>
              </a:xfrm>
              <a:grpFill/>
            </p:grpSpPr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CA0A86CB-4289-2D36-7E40-11D1D8B2EE0E}"/>
                    </a:ext>
                  </a:extLst>
                </p:cNvPr>
                <p:cNvCxnSpPr/>
                <p:nvPr/>
              </p:nvCxnSpPr>
              <p:spPr>
                <a:xfrm>
                  <a:off x="7675488" y="1408127"/>
                  <a:ext cx="9148" cy="511982"/>
                </a:xfrm>
                <a:prstGeom prst="straightConnector1">
                  <a:avLst/>
                </a:prstGeom>
                <a:grpFill/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Flowchart: Decision 67">
                  <a:extLst>
                    <a:ext uri="{FF2B5EF4-FFF2-40B4-BE49-F238E27FC236}">
                      <a16:creationId xmlns:a16="http://schemas.microsoft.com/office/drawing/2014/main" id="{620B1439-48C3-2A86-B1F2-CFCE65150B07}"/>
                    </a:ext>
                  </a:extLst>
                </p:cNvPr>
                <p:cNvSpPr/>
                <p:nvPr/>
              </p:nvSpPr>
              <p:spPr>
                <a:xfrm>
                  <a:off x="6875698" y="1932288"/>
                  <a:ext cx="1656741" cy="973433"/>
                </a:xfrm>
                <a:prstGeom prst="flowChartDecision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0825D3F6-F65F-4586-80CB-45E3F9549C54}"/>
                    </a:ext>
                  </a:extLst>
                </p:cNvPr>
                <p:cNvSpPr/>
                <p:nvPr/>
              </p:nvSpPr>
              <p:spPr>
                <a:xfrm>
                  <a:off x="6968193" y="3272548"/>
                  <a:ext cx="1564246" cy="648072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6DC5447E-652E-DC99-3A5E-95E3D23D812C}"/>
                    </a:ext>
                  </a:extLst>
                </p:cNvPr>
                <p:cNvCxnSpPr/>
                <p:nvPr/>
              </p:nvCxnSpPr>
              <p:spPr>
                <a:xfrm flipH="1">
                  <a:off x="6534263" y="3596584"/>
                  <a:ext cx="431492" cy="0"/>
                </a:xfrm>
                <a:prstGeom prst="lin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A1E9F1FF-9780-028A-C715-7D8012D4EBB9}"/>
                    </a:ext>
                  </a:extLst>
                </p:cNvPr>
                <p:cNvCxnSpPr/>
                <p:nvPr/>
              </p:nvCxnSpPr>
              <p:spPr>
                <a:xfrm>
                  <a:off x="6533372" y="2419004"/>
                  <a:ext cx="8985" cy="1159737"/>
                </a:xfrm>
                <a:prstGeom prst="lin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458A8152-6957-3C22-A5E2-3442F750A306}"/>
                    </a:ext>
                  </a:extLst>
                </p:cNvPr>
                <p:cNvCxnSpPr>
                  <a:endCxn id="30" idx="1"/>
                </p:cNvCxnSpPr>
                <p:nvPr/>
              </p:nvCxnSpPr>
              <p:spPr>
                <a:xfrm>
                  <a:off x="6542357" y="2419004"/>
                  <a:ext cx="333341" cy="1"/>
                </a:xfrm>
                <a:prstGeom prst="straightConnector1">
                  <a:avLst/>
                </a:prstGeom>
                <a:grpFill/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9DE39B8D-94A2-3B1D-FDA4-340646238DDB}"/>
                    </a:ext>
                  </a:extLst>
                </p:cNvPr>
                <p:cNvCxnSpPr>
                  <a:stCxn id="30" idx="3"/>
                </p:cNvCxnSpPr>
                <p:nvPr/>
              </p:nvCxnSpPr>
              <p:spPr>
                <a:xfrm flipV="1">
                  <a:off x="8532439" y="2419004"/>
                  <a:ext cx="333341" cy="1"/>
                </a:xfrm>
                <a:prstGeom prst="lin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63512BDD-3005-367A-1726-8D979E2E5513}"/>
                    </a:ext>
                  </a:extLst>
                </p:cNvPr>
                <p:cNvCxnSpPr/>
                <p:nvPr/>
              </p:nvCxnSpPr>
              <p:spPr>
                <a:xfrm flipH="1">
                  <a:off x="7750316" y="4353174"/>
                  <a:ext cx="1115464" cy="23817"/>
                </a:xfrm>
                <a:prstGeom prst="lin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F8F55088-F884-69D4-C6C5-518848B8676B}"/>
                    </a:ext>
                  </a:extLst>
                </p:cNvPr>
                <p:cNvCxnSpPr/>
                <p:nvPr/>
              </p:nvCxnSpPr>
              <p:spPr>
                <a:xfrm>
                  <a:off x="7750316" y="4353174"/>
                  <a:ext cx="0" cy="638897"/>
                </a:xfrm>
                <a:prstGeom prst="straightConnector1">
                  <a:avLst/>
                </a:prstGeom>
                <a:grpFill/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659A645A-782F-BCE3-F555-29BD9933D1F3}"/>
                    </a:ext>
                  </a:extLst>
                </p:cNvPr>
                <p:cNvSpPr/>
                <p:nvPr/>
              </p:nvSpPr>
              <p:spPr>
                <a:xfrm>
                  <a:off x="6968193" y="4988558"/>
                  <a:ext cx="1564246" cy="648072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39" name="Straight Arrow Connector 38">
                  <a:extLst>
                    <a:ext uri="{FF2B5EF4-FFF2-40B4-BE49-F238E27FC236}">
                      <a16:creationId xmlns:a16="http://schemas.microsoft.com/office/drawing/2014/main" id="{9DAEB7C3-5980-3D4E-4236-44DBDAED5A0C}"/>
                    </a:ext>
                  </a:extLst>
                </p:cNvPr>
                <p:cNvCxnSpPr/>
                <p:nvPr/>
              </p:nvCxnSpPr>
              <p:spPr>
                <a:xfrm>
                  <a:off x="7750316" y="5636630"/>
                  <a:ext cx="0" cy="638897"/>
                </a:xfrm>
                <a:prstGeom prst="straightConnector1">
                  <a:avLst/>
                </a:prstGeom>
                <a:grpFill/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AD4FB10-A6C6-C3D8-049D-756DD39ACCB6}"/>
                </a:ext>
              </a:extLst>
            </p:cNvPr>
            <p:cNvCxnSpPr/>
            <p:nvPr/>
          </p:nvCxnSpPr>
          <p:spPr>
            <a:xfrm>
              <a:off x="8236891" y="2618046"/>
              <a:ext cx="8010" cy="456977"/>
            </a:xfrm>
            <a:prstGeom prst="straightConnector1">
              <a:avLst/>
            </a:prstGeom>
            <a:solidFill>
              <a:srgbClr val="FFD2C8"/>
            </a:solidFill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45A9EEB-A28E-1BEE-449B-1A2450847A29}"/>
              </a:ext>
            </a:extLst>
          </p:cNvPr>
          <p:cNvGrpSpPr/>
          <p:nvPr/>
        </p:nvGrpSpPr>
        <p:grpSpPr>
          <a:xfrm>
            <a:off x="1059542" y="1844824"/>
            <a:ext cx="1409375" cy="3888432"/>
            <a:chOff x="1059542" y="1844824"/>
            <a:chExt cx="1409375" cy="3888432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67FB661-7BB7-EC5D-FF08-EC7814CAAECE}"/>
                </a:ext>
              </a:extLst>
            </p:cNvPr>
            <p:cNvSpPr/>
            <p:nvPr/>
          </p:nvSpPr>
          <p:spPr>
            <a:xfrm>
              <a:off x="1059542" y="2333088"/>
              <a:ext cx="1409375" cy="618049"/>
            </a:xfrm>
            <a:prstGeom prst="rect">
              <a:avLst/>
            </a:prstGeom>
            <a:solidFill>
              <a:srgbClr val="C3C8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9C9EEEB-ADFC-FCE8-DC81-252654769CD6}"/>
                </a:ext>
              </a:extLst>
            </p:cNvPr>
            <p:cNvSpPr/>
            <p:nvPr/>
          </p:nvSpPr>
          <p:spPr>
            <a:xfrm>
              <a:off x="1059542" y="3462171"/>
              <a:ext cx="1409375" cy="618049"/>
            </a:xfrm>
            <a:prstGeom prst="rect">
              <a:avLst/>
            </a:prstGeom>
            <a:solidFill>
              <a:srgbClr val="C3C8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87272D0-6820-3CA4-3D86-86297E92EC3E}"/>
                </a:ext>
              </a:extLst>
            </p:cNvPr>
            <p:cNvSpPr/>
            <p:nvPr/>
          </p:nvSpPr>
          <p:spPr>
            <a:xfrm>
              <a:off x="1059542" y="4634869"/>
              <a:ext cx="1409375" cy="618049"/>
            </a:xfrm>
            <a:prstGeom prst="rect">
              <a:avLst/>
            </a:prstGeom>
            <a:solidFill>
              <a:srgbClr val="C3C8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ACB9585-5CCD-6B23-F085-7DD63A45A717}"/>
                </a:ext>
              </a:extLst>
            </p:cNvPr>
            <p:cNvCxnSpPr>
              <a:cxnSpLocks/>
            </p:cNvCxnSpPr>
            <p:nvPr/>
          </p:nvCxnSpPr>
          <p:spPr>
            <a:xfrm>
              <a:off x="1760108" y="1844824"/>
              <a:ext cx="4122" cy="488264"/>
            </a:xfrm>
            <a:prstGeom prst="straightConnector1">
              <a:avLst/>
            </a:prstGeom>
            <a:solidFill>
              <a:srgbClr val="C3C8FF"/>
            </a:solidFill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9F49E963-3018-0574-628B-7EBA2FCEF7CE}"/>
                </a:ext>
              </a:extLst>
            </p:cNvPr>
            <p:cNvCxnSpPr>
              <a:cxnSpLocks/>
            </p:cNvCxnSpPr>
            <p:nvPr/>
          </p:nvCxnSpPr>
          <p:spPr>
            <a:xfrm>
              <a:off x="1760108" y="2973907"/>
              <a:ext cx="8242" cy="488264"/>
            </a:xfrm>
            <a:prstGeom prst="straightConnector1">
              <a:avLst/>
            </a:prstGeom>
            <a:solidFill>
              <a:srgbClr val="C3C8FF"/>
            </a:solidFill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FCFF29D-9883-4666-2421-9BD9519D5907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>
              <a:off x="1764230" y="4080220"/>
              <a:ext cx="4120" cy="554649"/>
            </a:xfrm>
            <a:prstGeom prst="straightConnector1">
              <a:avLst/>
            </a:prstGeom>
            <a:solidFill>
              <a:srgbClr val="C3C8FF"/>
            </a:solidFill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26555AA-40A0-888E-985D-1A7C13B59935}"/>
                </a:ext>
              </a:extLst>
            </p:cNvPr>
            <p:cNvCxnSpPr>
              <a:cxnSpLocks/>
            </p:cNvCxnSpPr>
            <p:nvPr/>
          </p:nvCxnSpPr>
          <p:spPr>
            <a:xfrm>
              <a:off x="1760108" y="5252918"/>
              <a:ext cx="0" cy="480338"/>
            </a:xfrm>
            <a:prstGeom prst="straightConnector1">
              <a:avLst/>
            </a:prstGeom>
            <a:solidFill>
              <a:srgbClr val="C3C8FF"/>
            </a:solidFill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Oval 47">
            <a:extLst>
              <a:ext uri="{FF2B5EF4-FFF2-40B4-BE49-F238E27FC236}">
                <a16:creationId xmlns:a16="http://schemas.microsoft.com/office/drawing/2014/main" id="{37C57ECD-207C-F321-96A5-E51307977898}"/>
              </a:ext>
            </a:extLst>
          </p:cNvPr>
          <p:cNvSpPr/>
          <p:nvPr/>
        </p:nvSpPr>
        <p:spPr bwMode="auto">
          <a:xfrm>
            <a:off x="525787" y="1493690"/>
            <a:ext cx="2471484" cy="4533788"/>
          </a:xfrm>
          <a:prstGeom prst="ellipse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21006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Hello World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Simplest Hello World Program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Making it interactive</a:t>
            </a:r>
          </a:p>
          <a:p>
            <a:pPr lvl="1"/>
            <a:endParaRPr lang="en-US" sz="1600" b="1" kern="1200" dirty="0">
              <a:solidFill>
                <a:srgbClr val="0000CD"/>
              </a:solidFill>
              <a:latin typeface="Courier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C50A77-6650-AB4C-8AE3-A76AD49315C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27/04/23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EAA33B-6FBC-5A4F-A217-54FB115C8A7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Variables and Values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0E0C5D-C05D-CC44-B2C3-3F90DC402D79}"/>
              </a:ext>
            </a:extLst>
          </p:cNvPr>
          <p:cNvSpPr txBox="1"/>
          <p:nvPr/>
        </p:nvSpPr>
        <p:spPr>
          <a:xfrm>
            <a:off x="1928663" y="2194991"/>
            <a:ext cx="259228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 World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1B2703-B23F-F349-BF85-5BA3F7E42535}"/>
              </a:ext>
            </a:extLst>
          </p:cNvPr>
          <p:cNvSpPr txBox="1"/>
          <p:nvPr/>
        </p:nvSpPr>
        <p:spPr>
          <a:xfrm>
            <a:off x="3152800" y="2551613"/>
            <a:ext cx="2592288" cy="307777"/>
          </a:xfrm>
          <a:prstGeom prst="rect">
            <a:avLst/>
          </a:prstGeom>
          <a:solidFill>
            <a:srgbClr val="C4E7F4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400" i="1" dirty="0">
                <a:solidFill>
                  <a:schemeClr val="tx1"/>
                </a:solidFill>
                <a:latin typeface="Courier" pitchFamily="2" charset="0"/>
              </a:rPr>
              <a:t>python </a:t>
            </a:r>
            <a:r>
              <a:rPr lang="en-US" sz="1400" i="1" dirty="0" err="1">
                <a:solidFill>
                  <a:schemeClr val="tx1"/>
                </a:solidFill>
                <a:latin typeface="Courier" pitchFamily="2" charset="0"/>
              </a:rPr>
              <a:t>hello.py</a:t>
            </a:r>
            <a:endParaRPr lang="en-US" sz="1400" i="1" dirty="0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B58A9E-4DE4-844E-8AFE-35260A0FC7DD}"/>
              </a:ext>
            </a:extLst>
          </p:cNvPr>
          <p:cNvSpPr txBox="1"/>
          <p:nvPr/>
        </p:nvSpPr>
        <p:spPr>
          <a:xfrm>
            <a:off x="4808984" y="2912126"/>
            <a:ext cx="2681336" cy="307777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GB" sz="1400" dirty="0">
                <a:solidFill>
                  <a:schemeClr val="tx1"/>
                </a:solidFill>
                <a:latin typeface="Courier" pitchFamily="2" charset="0"/>
              </a:rPr>
              <a:t>Hello World</a:t>
            </a:r>
            <a:endParaRPr lang="en-GB" dirty="0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D6236D-2EF2-7947-910B-813F4155BB57}"/>
              </a:ext>
            </a:extLst>
          </p:cNvPr>
          <p:cNvSpPr txBox="1"/>
          <p:nvPr/>
        </p:nvSpPr>
        <p:spPr>
          <a:xfrm>
            <a:off x="1463522" y="4077072"/>
            <a:ext cx="6690924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Print out a message and then ask the user for input</a:t>
            </a:r>
            <a:br>
              <a:rPr lang="en-GB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GB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'Hello, world'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user_name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input(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'Enter your name: 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'Hello 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user_name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885259-1F1E-6E43-8653-5449A5F5C775}"/>
              </a:ext>
            </a:extLst>
          </p:cNvPr>
          <p:cNvSpPr txBox="1"/>
          <p:nvPr/>
        </p:nvSpPr>
        <p:spPr>
          <a:xfrm>
            <a:off x="5443958" y="5483691"/>
            <a:ext cx="4092723" cy="738664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GB" sz="1400" dirty="0">
                <a:solidFill>
                  <a:schemeClr val="tx1"/>
                </a:solidFill>
                <a:latin typeface="Courier" pitchFamily="2" charset="0"/>
              </a:rPr>
              <a:t>Hello World</a:t>
            </a:r>
          </a:p>
          <a:p>
            <a:pPr>
              <a:buNone/>
            </a:pPr>
            <a:r>
              <a:rPr lang="en-GB" sz="1400" dirty="0">
                <a:solidFill>
                  <a:schemeClr val="tx1"/>
                </a:solidFill>
                <a:latin typeface="Courier" pitchFamily="2" charset="0"/>
              </a:rPr>
              <a:t>Enter your name: </a:t>
            </a:r>
            <a:r>
              <a:rPr lang="en-GB" sz="1400" i="1" dirty="0">
                <a:solidFill>
                  <a:schemeClr val="tx1"/>
                </a:solidFill>
                <a:latin typeface="Courier" pitchFamily="2" charset="0"/>
              </a:rPr>
              <a:t>John</a:t>
            </a:r>
          </a:p>
          <a:p>
            <a:pPr>
              <a:buNone/>
            </a:pPr>
            <a:r>
              <a:rPr lang="en-GB" sz="1400" dirty="0">
                <a:solidFill>
                  <a:schemeClr val="tx1"/>
                </a:solidFill>
                <a:latin typeface="Courier" pitchFamily="2" charset="0"/>
              </a:rPr>
              <a:t>Hello  John</a:t>
            </a:r>
          </a:p>
        </p:txBody>
      </p:sp>
      <p:pic>
        <p:nvPicPr>
          <p:cNvPr id="8" name="Picture 2" descr="Computer - Free computer icons">
            <a:extLst>
              <a:ext uri="{FF2B5EF4-FFF2-40B4-BE49-F238E27FC236}">
                <a16:creationId xmlns:a16="http://schemas.microsoft.com/office/drawing/2014/main" id="{AB5B96EE-FC6A-CAEA-565C-E58EB56C6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564" y="548680"/>
            <a:ext cx="771724" cy="77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3369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93B71-3EAE-5C43-8C60-0508CDAD4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2AF83-2034-2547-9D16-C5F51F8F1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does the following mean?</a:t>
            </a:r>
          </a:p>
          <a:p>
            <a:pPr marL="457200" lvl="1" indent="0">
              <a:buNone/>
            </a:pPr>
            <a:r>
              <a:rPr lang="en-GB" dirty="0">
                <a:latin typeface="Courier" pitchFamily="2" charset="0"/>
              </a:rPr>
              <a:t>				</a:t>
            </a:r>
            <a:r>
              <a:rPr lang="en-GB" dirty="0" err="1">
                <a:latin typeface="Courier" pitchFamily="2" charset="0"/>
              </a:rPr>
              <a:t>user_name</a:t>
            </a:r>
            <a:r>
              <a:rPr lang="en-GB" dirty="0">
                <a:latin typeface="Courier" pitchFamily="2" charset="0"/>
              </a:rPr>
              <a:t> = 'John'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B3AD8B-0D4F-2249-93DB-61FC1FF5560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27/04/23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B694F-7C25-0C4C-BDE0-CDC3AF5B5A8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Variables and Values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E17B39-D2BD-3A4C-BDB3-8AD9E8EB35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  <p:pic>
        <p:nvPicPr>
          <p:cNvPr id="7" name="Picture 4" descr="Light bulb ideas - Free Stock Photo by Merelize on Stockvault.net">
            <a:extLst>
              <a:ext uri="{FF2B5EF4-FFF2-40B4-BE49-F238E27FC236}">
                <a16:creationId xmlns:a16="http://schemas.microsoft.com/office/drawing/2014/main" id="{3292B5F3-AB1A-BB58-50A6-402C10C38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976" y="333989"/>
            <a:ext cx="951136" cy="97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841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93B71-3EAE-5C43-8C60-0508CDAD4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2AF83-2034-2547-9D16-C5F51F8F1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does the following mean?</a:t>
            </a:r>
          </a:p>
          <a:p>
            <a:pPr marL="457200" lvl="1" indent="0">
              <a:buNone/>
            </a:pPr>
            <a:r>
              <a:rPr lang="en-GB" dirty="0">
                <a:latin typeface="Courier" pitchFamily="2" charset="0"/>
              </a:rPr>
              <a:t>				</a:t>
            </a:r>
            <a:r>
              <a:rPr lang="en-GB" dirty="0" err="1">
                <a:latin typeface="Courier" pitchFamily="2" charset="0"/>
              </a:rPr>
              <a:t>user_name</a:t>
            </a:r>
            <a:r>
              <a:rPr lang="en-GB" dirty="0">
                <a:latin typeface="Courier" pitchFamily="2" charset="0"/>
              </a:rPr>
              <a:t> = 'John'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B3AD8B-0D4F-2249-93DB-61FC1FF5560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27/04/23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B694F-7C25-0C4C-BDE0-CDC3AF5B5A8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Variables and Values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E17B39-D2BD-3A4C-BDB3-8AD9E8EB35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F3D5BB6-8CE6-004D-873C-C85C1380053A}"/>
              </a:ext>
            </a:extLst>
          </p:cNvPr>
          <p:cNvSpPr/>
          <p:nvPr/>
        </p:nvSpPr>
        <p:spPr bwMode="auto">
          <a:xfrm>
            <a:off x="1687388" y="3605412"/>
            <a:ext cx="2243322" cy="432048"/>
          </a:xfrm>
          <a:prstGeom prst="roundRect">
            <a:avLst/>
          </a:prstGeom>
          <a:solidFill>
            <a:srgbClr val="BEFFB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GB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rPr>
              <a:t>user_name</a:t>
            </a:r>
            <a:endParaRPr kumimoji="0" lang="en-GB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0A9871D-3E38-8E48-B5F7-0E08103C0448}"/>
              </a:ext>
            </a:extLst>
          </p:cNvPr>
          <p:cNvSpPr/>
          <p:nvPr/>
        </p:nvSpPr>
        <p:spPr bwMode="auto">
          <a:xfrm>
            <a:off x="6431069" y="3605412"/>
            <a:ext cx="2243322" cy="432048"/>
          </a:xfrm>
          <a:prstGeom prst="roundRect">
            <a:avLst/>
          </a:prstGeom>
          <a:solidFill>
            <a:srgbClr val="C8CD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GB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rPr>
              <a:t>'John'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B479723-AE4E-A04E-A3E9-B850DD60846A}"/>
              </a:ext>
            </a:extLst>
          </p:cNvPr>
          <p:cNvSpPr/>
          <p:nvPr/>
        </p:nvSpPr>
        <p:spPr bwMode="auto">
          <a:xfrm>
            <a:off x="4463314" y="3605412"/>
            <a:ext cx="1463036" cy="432048"/>
          </a:xfrm>
          <a:prstGeom prst="roundRect">
            <a:avLst/>
          </a:prstGeom>
          <a:solidFill>
            <a:srgbClr val="FFC8C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GB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rPr>
              <a:t>=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DCB436-8DBC-F240-B9A2-02C890C441C0}"/>
              </a:ext>
            </a:extLst>
          </p:cNvPr>
          <p:cNvSpPr txBox="1"/>
          <p:nvPr/>
        </p:nvSpPr>
        <p:spPr>
          <a:xfrm>
            <a:off x="1565422" y="4838665"/>
            <a:ext cx="1243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1"/>
                </a:solidFill>
              </a:rPr>
              <a:t>Variable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CB1F49-B565-F345-9439-6C6D676FF1C8}"/>
              </a:ext>
            </a:extLst>
          </p:cNvPr>
          <p:cNvSpPr txBox="1"/>
          <p:nvPr/>
        </p:nvSpPr>
        <p:spPr>
          <a:xfrm>
            <a:off x="4279676" y="4809346"/>
            <a:ext cx="18303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Assignment </a:t>
            </a:r>
          </a:p>
          <a:p>
            <a:pPr algn="ctr"/>
            <a:r>
              <a:rPr lang="en-GB" sz="2000" dirty="0">
                <a:solidFill>
                  <a:schemeClr val="tx1"/>
                </a:solidFill>
              </a:rPr>
              <a:t>Operator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9BA292-7292-5044-A13F-0EDDE76B6220}"/>
              </a:ext>
            </a:extLst>
          </p:cNvPr>
          <p:cNvSpPr txBox="1"/>
          <p:nvPr/>
        </p:nvSpPr>
        <p:spPr>
          <a:xfrm>
            <a:off x="7273475" y="4838665"/>
            <a:ext cx="944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Value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DD1BB7D-A21C-E74E-80BA-B71843733DA0}"/>
              </a:ext>
            </a:extLst>
          </p:cNvPr>
          <p:cNvCxnSpPr>
            <a:stCxn id="10" idx="0"/>
            <a:endCxn id="7" idx="2"/>
          </p:cNvCxnSpPr>
          <p:nvPr/>
        </p:nvCxnSpPr>
        <p:spPr bwMode="auto">
          <a:xfrm flipV="1">
            <a:off x="2187236" y="4037460"/>
            <a:ext cx="621813" cy="801205"/>
          </a:xfrm>
          <a:prstGeom prst="straightConnector1">
            <a:avLst/>
          </a:prstGeom>
          <a:solidFill>
            <a:srgbClr val="00B8FF"/>
          </a:solidFill>
          <a:ln w="444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8F56AD2-03AD-8840-9CB2-713746F85CE1}"/>
              </a:ext>
            </a:extLst>
          </p:cNvPr>
          <p:cNvCxnSpPr>
            <a:stCxn id="12" idx="0"/>
            <a:endCxn id="8" idx="2"/>
          </p:cNvCxnSpPr>
          <p:nvPr/>
        </p:nvCxnSpPr>
        <p:spPr bwMode="auto">
          <a:xfrm flipH="1" flipV="1">
            <a:off x="7552730" y="4037460"/>
            <a:ext cx="192779" cy="801205"/>
          </a:xfrm>
          <a:prstGeom prst="straightConnector1">
            <a:avLst/>
          </a:prstGeom>
          <a:solidFill>
            <a:srgbClr val="00B8FF"/>
          </a:solidFill>
          <a:ln w="444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B27F67F-81E3-B44F-A6C0-11478A68CA06}"/>
              </a:ext>
            </a:extLst>
          </p:cNvPr>
          <p:cNvCxnSpPr>
            <a:stCxn id="11" idx="0"/>
          </p:cNvCxnSpPr>
          <p:nvPr/>
        </p:nvCxnSpPr>
        <p:spPr bwMode="auto">
          <a:xfrm flipV="1">
            <a:off x="5194833" y="4042362"/>
            <a:ext cx="19434" cy="766984"/>
          </a:xfrm>
          <a:prstGeom prst="straightConnector1">
            <a:avLst/>
          </a:prstGeom>
          <a:solidFill>
            <a:srgbClr val="00B8FF"/>
          </a:solidFill>
          <a:ln w="444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5015BE2E-4DF7-C64A-95E6-C69235A13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3360" y="464921"/>
            <a:ext cx="948216" cy="90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555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89A0F-AEFE-AC43-A5F4-FE122DF21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20655-E5B2-B74D-9259-23EEC1592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happens 'in memory'</a:t>
            </a:r>
          </a:p>
          <a:p>
            <a:pPr lvl="1"/>
            <a:r>
              <a:rPr lang="en-GB" dirty="0"/>
              <a:t>what is actually held in the variable?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CC5B7-9080-4E47-9069-D21DD342288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27/04/23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D5DBCA-E787-A84C-8853-A357E380A95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Variables and Values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50BD18-07AD-D14C-9CDE-9C67453021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B28B45C-89C7-BF4E-83DA-0BE61F4C3505}"/>
              </a:ext>
            </a:extLst>
          </p:cNvPr>
          <p:cNvCxnSpPr>
            <a:cxnSpLocks/>
          </p:cNvCxnSpPr>
          <p:nvPr/>
        </p:nvCxnSpPr>
        <p:spPr>
          <a:xfrm>
            <a:off x="4880992" y="3326520"/>
            <a:ext cx="26497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4DFB31-2501-EA4F-9DFF-70E529C586BC}"/>
              </a:ext>
            </a:extLst>
          </p:cNvPr>
          <p:cNvCxnSpPr>
            <a:cxnSpLocks/>
          </p:cNvCxnSpPr>
          <p:nvPr/>
        </p:nvCxnSpPr>
        <p:spPr>
          <a:xfrm>
            <a:off x="4880992" y="3633299"/>
            <a:ext cx="26497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9E4EBE-68E2-6D42-B031-55F80C9F6084}"/>
              </a:ext>
            </a:extLst>
          </p:cNvPr>
          <p:cNvCxnSpPr>
            <a:cxnSpLocks/>
          </p:cNvCxnSpPr>
          <p:nvPr/>
        </p:nvCxnSpPr>
        <p:spPr>
          <a:xfrm>
            <a:off x="4880992" y="3928204"/>
            <a:ext cx="26497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4BF60D5-7416-514B-982B-C84A906A914F}"/>
              </a:ext>
            </a:extLst>
          </p:cNvPr>
          <p:cNvCxnSpPr>
            <a:cxnSpLocks/>
          </p:cNvCxnSpPr>
          <p:nvPr/>
        </p:nvCxnSpPr>
        <p:spPr>
          <a:xfrm>
            <a:off x="4880992" y="4229046"/>
            <a:ext cx="26497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D5DAD03-B508-284A-B17C-B3DB5ABDFE84}"/>
              </a:ext>
            </a:extLst>
          </p:cNvPr>
          <p:cNvCxnSpPr>
            <a:cxnSpLocks/>
          </p:cNvCxnSpPr>
          <p:nvPr/>
        </p:nvCxnSpPr>
        <p:spPr>
          <a:xfrm>
            <a:off x="4880992" y="4522197"/>
            <a:ext cx="2649711" cy="2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25C513-18C6-BB4C-BCDC-CE31F8B80D88}"/>
              </a:ext>
            </a:extLst>
          </p:cNvPr>
          <p:cNvCxnSpPr>
            <a:cxnSpLocks/>
          </p:cNvCxnSpPr>
          <p:nvPr/>
        </p:nvCxnSpPr>
        <p:spPr>
          <a:xfrm>
            <a:off x="4880992" y="4830722"/>
            <a:ext cx="2649711" cy="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F99E380-000D-074C-A99E-CB8C2F9D213C}"/>
              </a:ext>
            </a:extLst>
          </p:cNvPr>
          <p:cNvCxnSpPr>
            <a:cxnSpLocks/>
          </p:cNvCxnSpPr>
          <p:nvPr/>
        </p:nvCxnSpPr>
        <p:spPr>
          <a:xfrm>
            <a:off x="4880992" y="5131572"/>
            <a:ext cx="26497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9EF46E-8895-7B4F-B795-702CAB4DE846}"/>
              </a:ext>
            </a:extLst>
          </p:cNvPr>
          <p:cNvCxnSpPr>
            <a:cxnSpLocks/>
          </p:cNvCxnSpPr>
          <p:nvPr/>
        </p:nvCxnSpPr>
        <p:spPr>
          <a:xfrm>
            <a:off x="4880992" y="5432414"/>
            <a:ext cx="26497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9DFDF31-53B9-A94C-A93B-3C8744A66E6E}"/>
              </a:ext>
            </a:extLst>
          </p:cNvPr>
          <p:cNvCxnSpPr>
            <a:cxnSpLocks/>
          </p:cNvCxnSpPr>
          <p:nvPr/>
        </p:nvCxnSpPr>
        <p:spPr>
          <a:xfrm>
            <a:off x="4880992" y="5733256"/>
            <a:ext cx="26497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6215455-76FC-9E44-9356-294FDC661898}"/>
              </a:ext>
            </a:extLst>
          </p:cNvPr>
          <p:cNvCxnSpPr>
            <a:cxnSpLocks/>
          </p:cNvCxnSpPr>
          <p:nvPr/>
        </p:nvCxnSpPr>
        <p:spPr>
          <a:xfrm>
            <a:off x="5710905" y="2964800"/>
            <a:ext cx="0" cy="31192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2730C21-BBF8-BF4F-A8E8-87A50CE44D3E}"/>
              </a:ext>
            </a:extLst>
          </p:cNvPr>
          <p:cNvCxnSpPr>
            <a:cxnSpLocks/>
          </p:cNvCxnSpPr>
          <p:nvPr/>
        </p:nvCxnSpPr>
        <p:spPr>
          <a:xfrm>
            <a:off x="7066874" y="2964800"/>
            <a:ext cx="0" cy="31192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7ADC8AE-ABB2-574E-AB3B-74E7C053B058}"/>
              </a:ext>
            </a:extLst>
          </p:cNvPr>
          <p:cNvSpPr/>
          <p:nvPr/>
        </p:nvSpPr>
        <p:spPr>
          <a:xfrm>
            <a:off x="5858440" y="4568760"/>
            <a:ext cx="1136426" cy="217685"/>
          </a:xfrm>
          <a:prstGeom prst="roundRect">
            <a:avLst/>
          </a:prstGeom>
          <a:solidFill>
            <a:srgbClr val="C8C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'John'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6FC6CD9-1F31-7D47-AB14-0FD5666D335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4569091" y="4677603"/>
            <a:ext cx="1289349" cy="2704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85B5C762-A0F0-784D-AC26-74B99640F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3360" y="464921"/>
            <a:ext cx="948216" cy="903267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87112230-22EA-7F42-891B-373F84AAAAE2}"/>
              </a:ext>
            </a:extLst>
          </p:cNvPr>
          <p:cNvSpPr/>
          <p:nvPr/>
        </p:nvSpPr>
        <p:spPr>
          <a:xfrm>
            <a:off x="1765090" y="4397850"/>
            <a:ext cx="2899878" cy="559504"/>
          </a:xfrm>
          <a:prstGeom prst="ellipse">
            <a:avLst/>
          </a:prstGeom>
          <a:solidFill>
            <a:srgbClr val="BEFF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user_name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287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reuse the variable </a:t>
            </a:r>
            <a:r>
              <a:rPr lang="en-US" dirty="0">
                <a:latin typeface="Courier" pitchFamily="2" charset="0"/>
                <a:cs typeface="Arial" panose="020B0604020202020204" pitchFamily="34" charset="0"/>
              </a:rPr>
              <a:t>name</a:t>
            </a:r>
          </a:p>
          <a:p>
            <a:pPr lvl="1"/>
            <a:endParaRPr lang="en-US" sz="1600" b="1" kern="1200" dirty="0">
              <a:solidFill>
                <a:srgbClr val="0000CD"/>
              </a:solidFill>
              <a:latin typeface="Courier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C50A77-6650-AB4C-8AE3-A76AD49315C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27/04/23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EAA33B-6FBC-5A4F-A217-54FB115C8A7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Variables and Values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D6236D-2EF2-7947-910B-813F4155BB57}"/>
              </a:ext>
            </a:extLst>
          </p:cNvPr>
          <p:cNvSpPr txBox="1"/>
          <p:nvPr/>
        </p:nvSpPr>
        <p:spPr>
          <a:xfrm>
            <a:off x="704528" y="2334495"/>
            <a:ext cx="7471340" cy="25853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name is a reusable variable</a:t>
            </a:r>
            <a:br>
              <a:rPr lang="en-GB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GB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'Hello, world’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user_name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input(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'Enter your name: 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'Hello’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user_name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user_name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input(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'What is the name of your best friend: 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'Hello Best Friend’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user_name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885259-1F1E-6E43-8653-5449A5F5C775}"/>
              </a:ext>
            </a:extLst>
          </p:cNvPr>
          <p:cNvSpPr txBox="1"/>
          <p:nvPr/>
        </p:nvSpPr>
        <p:spPr>
          <a:xfrm>
            <a:off x="4440198" y="4806527"/>
            <a:ext cx="4968552" cy="1477328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 World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your name: </a:t>
            </a:r>
            <a:r>
              <a:rPr lang="en-GB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John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  John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the name of your best friend: </a:t>
            </a:r>
            <a:r>
              <a:rPr lang="en-GB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Denise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 Best Friend Denise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FD37D2-14EE-FC4A-859E-8A2988821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360" y="464921"/>
            <a:ext cx="948216" cy="90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958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7DB27-57F8-7E44-9F74-E4F883241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625C1-2FC8-5D44-AB42-0CF61F877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What happens when you reuse a variable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62D8BE-AC6C-3F4D-B9A2-D69AB5B220B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27/04/23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343A8B-FD25-DD4E-BB0D-85E3BB306D7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Variables and Values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12F1DB-58EF-7E4C-9760-78B961A5FC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106E548-6576-404F-87E9-4BA146A99EE8}"/>
              </a:ext>
            </a:extLst>
          </p:cNvPr>
          <p:cNvCxnSpPr>
            <a:cxnSpLocks/>
          </p:cNvCxnSpPr>
          <p:nvPr/>
        </p:nvCxnSpPr>
        <p:spPr>
          <a:xfrm>
            <a:off x="4639326" y="2710600"/>
            <a:ext cx="26497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BBC04F6-4B1D-9C4A-BD25-DAA8CB8074AE}"/>
              </a:ext>
            </a:extLst>
          </p:cNvPr>
          <p:cNvCxnSpPr>
            <a:cxnSpLocks/>
          </p:cNvCxnSpPr>
          <p:nvPr/>
        </p:nvCxnSpPr>
        <p:spPr>
          <a:xfrm>
            <a:off x="4639326" y="3017379"/>
            <a:ext cx="26497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BAD722B-DDC5-694E-BDDF-00B9A0EA0970}"/>
              </a:ext>
            </a:extLst>
          </p:cNvPr>
          <p:cNvCxnSpPr>
            <a:cxnSpLocks/>
          </p:cNvCxnSpPr>
          <p:nvPr/>
        </p:nvCxnSpPr>
        <p:spPr>
          <a:xfrm>
            <a:off x="4639326" y="3312284"/>
            <a:ext cx="26497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3DDC74-1AC8-9F46-BF34-BFDE425EFD52}"/>
              </a:ext>
            </a:extLst>
          </p:cNvPr>
          <p:cNvCxnSpPr>
            <a:cxnSpLocks/>
          </p:cNvCxnSpPr>
          <p:nvPr/>
        </p:nvCxnSpPr>
        <p:spPr>
          <a:xfrm>
            <a:off x="4639326" y="3613126"/>
            <a:ext cx="26497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B38B0D9-F43E-274B-BA8A-40D1433CF3DD}"/>
              </a:ext>
            </a:extLst>
          </p:cNvPr>
          <p:cNvCxnSpPr>
            <a:cxnSpLocks/>
          </p:cNvCxnSpPr>
          <p:nvPr/>
        </p:nvCxnSpPr>
        <p:spPr>
          <a:xfrm>
            <a:off x="4639326" y="3906277"/>
            <a:ext cx="2649711" cy="2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941B1C-1F88-0F41-8FBE-7976443D5AE0}"/>
              </a:ext>
            </a:extLst>
          </p:cNvPr>
          <p:cNvCxnSpPr>
            <a:cxnSpLocks/>
          </p:cNvCxnSpPr>
          <p:nvPr/>
        </p:nvCxnSpPr>
        <p:spPr>
          <a:xfrm>
            <a:off x="4639326" y="4214802"/>
            <a:ext cx="2649711" cy="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9836AA0-B691-6D4F-84A2-328587E5DA49}"/>
              </a:ext>
            </a:extLst>
          </p:cNvPr>
          <p:cNvCxnSpPr>
            <a:cxnSpLocks/>
          </p:cNvCxnSpPr>
          <p:nvPr/>
        </p:nvCxnSpPr>
        <p:spPr>
          <a:xfrm>
            <a:off x="4639326" y="4515652"/>
            <a:ext cx="26497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C86E420-3404-2442-A13F-768175826B00}"/>
              </a:ext>
            </a:extLst>
          </p:cNvPr>
          <p:cNvCxnSpPr>
            <a:cxnSpLocks/>
          </p:cNvCxnSpPr>
          <p:nvPr/>
        </p:nvCxnSpPr>
        <p:spPr>
          <a:xfrm>
            <a:off x="4639326" y="4816494"/>
            <a:ext cx="26497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2811ED-A450-8140-8308-27687502D1B2}"/>
              </a:ext>
            </a:extLst>
          </p:cNvPr>
          <p:cNvCxnSpPr>
            <a:cxnSpLocks/>
          </p:cNvCxnSpPr>
          <p:nvPr/>
        </p:nvCxnSpPr>
        <p:spPr>
          <a:xfrm>
            <a:off x="4639326" y="5117336"/>
            <a:ext cx="26497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9D06957-C654-354F-AEFD-906EDD278B3A}"/>
              </a:ext>
            </a:extLst>
          </p:cNvPr>
          <p:cNvCxnSpPr>
            <a:cxnSpLocks/>
          </p:cNvCxnSpPr>
          <p:nvPr/>
        </p:nvCxnSpPr>
        <p:spPr>
          <a:xfrm>
            <a:off x="5469239" y="2348880"/>
            <a:ext cx="0" cy="31192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C810B5-C217-AE4B-85A2-A5902FA724DC}"/>
              </a:ext>
            </a:extLst>
          </p:cNvPr>
          <p:cNvCxnSpPr>
            <a:cxnSpLocks/>
          </p:cNvCxnSpPr>
          <p:nvPr/>
        </p:nvCxnSpPr>
        <p:spPr>
          <a:xfrm>
            <a:off x="6825208" y="2348880"/>
            <a:ext cx="0" cy="31192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B4619F1-157C-4B4A-9BD1-537C52FCD25B}"/>
              </a:ext>
            </a:extLst>
          </p:cNvPr>
          <p:cNvSpPr/>
          <p:nvPr/>
        </p:nvSpPr>
        <p:spPr>
          <a:xfrm>
            <a:off x="5616774" y="3952840"/>
            <a:ext cx="1136426" cy="217685"/>
          </a:xfrm>
          <a:prstGeom prst="roundRect">
            <a:avLst/>
          </a:prstGeom>
          <a:solidFill>
            <a:srgbClr val="C8C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'John'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B2FD3DA-C19F-7049-9E46-0903F3927790}"/>
              </a:ext>
            </a:extLst>
          </p:cNvPr>
          <p:cNvCxnSpPr>
            <a:cxnSpLocks/>
            <a:stCxn id="22" idx="6"/>
            <a:endCxn id="18" idx="1"/>
          </p:cNvCxnSpPr>
          <p:nvPr/>
        </p:nvCxnSpPr>
        <p:spPr>
          <a:xfrm flipV="1">
            <a:off x="4180475" y="4061683"/>
            <a:ext cx="1436299" cy="223137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1DF39C70-E2F5-E340-A14F-6E6DFE745A23}"/>
              </a:ext>
            </a:extLst>
          </p:cNvPr>
          <p:cNvSpPr/>
          <p:nvPr/>
        </p:nvSpPr>
        <p:spPr>
          <a:xfrm>
            <a:off x="1280597" y="4005068"/>
            <a:ext cx="2899878" cy="559504"/>
          </a:xfrm>
          <a:prstGeom prst="ellipse">
            <a:avLst/>
          </a:prstGeom>
          <a:solidFill>
            <a:srgbClr val="BEFF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user_name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272EA8D-5CD6-7242-A106-15B580D58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3360" y="464921"/>
            <a:ext cx="948216" cy="90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314829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aramond"/>
        <a:ea typeface="Arial Unicode MS"/>
        <a:cs typeface="Arial Unicode MS"/>
      </a:majorFont>
      <a:minorFont>
        <a:latin typeface="Verdan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aramond"/>
        <a:ea typeface="Arial Unicode MS"/>
        <a:cs typeface="Arial Unicode MS"/>
      </a:majorFont>
      <a:minorFont>
        <a:latin typeface="Verdan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</TotalTime>
  <Words>1233</Words>
  <Application>Microsoft Macintosh PowerPoint</Application>
  <PresentationFormat>A4 Paper (210x297 mm)</PresentationFormat>
  <Paragraphs>301</Paragraphs>
  <Slides>21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Arial</vt:lpstr>
      <vt:lpstr>Arial</vt:lpstr>
      <vt:lpstr>Calibri</vt:lpstr>
      <vt:lpstr>Courier</vt:lpstr>
      <vt:lpstr>Garamond</vt:lpstr>
      <vt:lpstr>Menlo</vt:lpstr>
      <vt:lpstr>Times New Roman</vt:lpstr>
      <vt:lpstr>Verdana</vt:lpstr>
      <vt:lpstr>Wingdings</vt:lpstr>
      <vt:lpstr>Default Design</vt:lpstr>
      <vt:lpstr>1_Default Design</vt:lpstr>
      <vt:lpstr>Variables and Values</vt:lpstr>
      <vt:lpstr>Plan for Session</vt:lpstr>
      <vt:lpstr>Algorithmic Thinking</vt:lpstr>
      <vt:lpstr>Hello World</vt:lpstr>
      <vt:lpstr>Variables</vt:lpstr>
      <vt:lpstr>Variables</vt:lpstr>
      <vt:lpstr>Variables</vt:lpstr>
      <vt:lpstr>Variables</vt:lpstr>
      <vt:lpstr>Variables</vt:lpstr>
      <vt:lpstr>Variables</vt:lpstr>
      <vt:lpstr>Variable Naming Conventions</vt:lpstr>
      <vt:lpstr>Variables and Types</vt:lpstr>
      <vt:lpstr>Variables and Types</vt:lpstr>
      <vt:lpstr>Variables and Types</vt:lpstr>
      <vt:lpstr>Numbers</vt:lpstr>
      <vt:lpstr>Integer Arithmetic Operations</vt:lpstr>
      <vt:lpstr>Assignment Operators</vt:lpstr>
      <vt:lpstr>Boolean Values</vt:lpstr>
      <vt:lpstr>Comments in Code</vt:lpstr>
      <vt:lpstr>String Formatting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jh</dc:creator>
  <cp:lastModifiedBy>John Hunt</cp:lastModifiedBy>
  <cp:revision>97</cp:revision>
  <cp:lastPrinted>2023-04-27T13:29:58Z</cp:lastPrinted>
  <dcterms:modified xsi:type="dcterms:W3CDTF">2023-10-30T20:16:41Z</dcterms:modified>
</cp:coreProperties>
</file>